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223" r:id="rId2"/>
    <p:sldId id="818" r:id="rId3"/>
    <p:sldId id="1282" r:id="rId4"/>
    <p:sldId id="1317" r:id="rId5"/>
    <p:sldId id="1285" r:id="rId6"/>
    <p:sldId id="1318" r:id="rId7"/>
    <p:sldId id="1319" r:id="rId8"/>
    <p:sldId id="1320" r:id="rId9"/>
    <p:sldId id="1321" r:id="rId10"/>
    <p:sldId id="1322" r:id="rId11"/>
    <p:sldId id="1323" r:id="rId12"/>
    <p:sldId id="1324" r:id="rId13"/>
    <p:sldId id="1325" r:id="rId14"/>
    <p:sldId id="1326" r:id="rId15"/>
    <p:sldId id="1327" r:id="rId16"/>
    <p:sldId id="1328" r:id="rId17"/>
    <p:sldId id="85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A32"/>
    <a:srgbClr val="966432"/>
    <a:srgbClr val="D7AE85"/>
    <a:srgbClr val="006F96"/>
    <a:srgbClr val="00FF00"/>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2624"/>
            <a:ext cx="8610600" cy="4154984"/>
          </a:xfrm>
          <a:prstGeom prst="rect">
            <a:avLst/>
          </a:prstGeom>
          <a:noFill/>
        </p:spPr>
        <p:txBody>
          <a:bodyPr wrap="square" rtlCol="0">
            <a:spAutoFit/>
          </a:bodyPr>
          <a:lstStyle/>
          <a:p>
            <a:pPr algn="just"/>
            <a:r>
              <a:rPr lang="en-US" sz="4400" i="1" dirty="0" smtClean="0">
                <a:solidFill>
                  <a:schemeClr val="bg1"/>
                </a:solidFill>
              </a:rPr>
              <a:t>Love is “a </a:t>
            </a:r>
            <a:r>
              <a:rPr lang="en-US" sz="4400" i="1" dirty="0">
                <a:solidFill>
                  <a:schemeClr val="bg1"/>
                </a:solidFill>
              </a:rPr>
              <a:t>one-way, unconditional, intentional act of the will and motivation of the heart that seeks the highest good of </a:t>
            </a:r>
            <a:r>
              <a:rPr lang="en-US" sz="4400" i="1" dirty="0" smtClean="0">
                <a:solidFill>
                  <a:schemeClr val="bg1"/>
                </a:solidFill>
              </a:rPr>
              <a:t>another, </a:t>
            </a:r>
            <a:r>
              <a:rPr lang="en-US" sz="4400" i="1" dirty="0">
                <a:solidFill>
                  <a:schemeClr val="bg1"/>
                </a:solidFill>
              </a:rPr>
              <a:t>regardless of the cost (sacrifice) and all to the glory of God.”</a:t>
            </a:r>
            <a:r>
              <a:rPr lang="en-US" sz="4400" dirty="0">
                <a:solidFill>
                  <a:schemeClr val="bg1"/>
                </a:solidFill>
              </a:rPr>
              <a:t> </a:t>
            </a:r>
          </a:p>
        </p:txBody>
      </p:sp>
    </p:spTree>
    <p:extLst>
      <p:ext uri="{BB962C8B-B14F-4D97-AF65-F5344CB8AC3E}">
        <p14:creationId xmlns:p14="http://schemas.microsoft.com/office/powerpoint/2010/main" val="41789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2624"/>
            <a:ext cx="8610600" cy="2800767"/>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o </a:t>
            </a:r>
            <a:r>
              <a:rPr lang="en-US" sz="4400" i="1" dirty="0">
                <a:solidFill>
                  <a:schemeClr val="bg1"/>
                </a:solidFill>
              </a:rPr>
              <a:t>be subject to one another is the expectation that we are acting like Jesus in our relationships to one another.</a:t>
            </a:r>
            <a:endParaRPr lang="en-US" sz="4400" dirty="0">
              <a:solidFill>
                <a:schemeClr val="bg1"/>
              </a:solidFill>
            </a:endParaRPr>
          </a:p>
        </p:txBody>
      </p:sp>
    </p:spTree>
    <p:extLst>
      <p:ext uri="{BB962C8B-B14F-4D97-AF65-F5344CB8AC3E}">
        <p14:creationId xmlns:p14="http://schemas.microsoft.com/office/powerpoint/2010/main" val="20832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just"/>
            <a:r>
              <a:rPr lang="en-US" sz="3600" b="1" dirty="0" smtClean="0">
                <a:solidFill>
                  <a:schemeClr val="bg1"/>
                </a:solidFill>
              </a:rPr>
              <a:t>II</a:t>
            </a:r>
            <a:r>
              <a:rPr lang="en-US" sz="3600" b="1" dirty="0" smtClean="0">
                <a:solidFill>
                  <a:schemeClr val="bg1"/>
                </a:solidFill>
              </a:rPr>
              <a:t>. The believer’s subjection is </a:t>
            </a:r>
            <a:r>
              <a:rPr lang="en-US" sz="3600" b="1" u="sng" dirty="0" smtClean="0">
                <a:solidFill>
                  <a:schemeClr val="bg1"/>
                </a:solidFill>
              </a:rPr>
              <a:t>explained</a:t>
            </a:r>
            <a:endParaRPr lang="en-US" sz="3600" b="1" u="sng" baseline="30000" dirty="0" smtClean="0">
              <a:solidFill>
                <a:schemeClr val="bg1"/>
              </a:solidFill>
            </a:endParaRPr>
          </a:p>
        </p:txBody>
      </p:sp>
      <p:sp>
        <p:nvSpPr>
          <p:cNvPr id="6" name="TextBox 5"/>
          <p:cNvSpPr txBox="1"/>
          <p:nvPr/>
        </p:nvSpPr>
        <p:spPr>
          <a:xfrm>
            <a:off x="266699" y="1952685"/>
            <a:ext cx="8610600" cy="1200329"/>
          </a:xfrm>
          <a:prstGeom prst="rect">
            <a:avLst/>
          </a:prstGeom>
          <a:noFill/>
        </p:spPr>
        <p:txBody>
          <a:bodyPr wrap="square" rtlCol="0">
            <a:spAutoFit/>
          </a:bodyPr>
          <a:lstStyle/>
          <a:p>
            <a:pPr lvl="0" algn="just"/>
            <a:r>
              <a:rPr lang="en-US" sz="3600" dirty="0" smtClean="0">
                <a:solidFill>
                  <a:schemeClr val="bg1"/>
                </a:solidFill>
              </a:rPr>
              <a:t>The principle of Ephesians 5:21 is the practice of “mutual submission.”</a:t>
            </a:r>
            <a:endParaRPr lang="en-US" sz="3600" dirty="0">
              <a:solidFill>
                <a:schemeClr val="bg1"/>
              </a:solidFill>
            </a:endParaRPr>
          </a:p>
        </p:txBody>
      </p:sp>
      <p:sp>
        <p:nvSpPr>
          <p:cNvPr id="7" name="TextBox 6"/>
          <p:cNvSpPr txBox="1"/>
          <p:nvPr/>
        </p:nvSpPr>
        <p:spPr>
          <a:xfrm>
            <a:off x="762000" y="838200"/>
            <a:ext cx="8153400" cy="523220"/>
          </a:xfrm>
          <a:prstGeom prst="rect">
            <a:avLst/>
          </a:prstGeom>
          <a:noFill/>
        </p:spPr>
        <p:txBody>
          <a:bodyPr wrap="square" rtlCol="0">
            <a:spAutoFit/>
          </a:bodyPr>
          <a:lstStyle/>
          <a:p>
            <a:r>
              <a:rPr lang="en-US" sz="2800" i="1" dirty="0">
                <a:solidFill>
                  <a:schemeClr val="bg1"/>
                </a:solidFill>
              </a:rPr>
              <a:t>and be subject </a:t>
            </a:r>
            <a:r>
              <a:rPr lang="en-US" sz="2800" i="1" u="sng" dirty="0">
                <a:solidFill>
                  <a:schemeClr val="bg1"/>
                </a:solidFill>
              </a:rPr>
              <a:t>to one another</a:t>
            </a:r>
            <a:r>
              <a:rPr lang="en-US" sz="2800" i="1" dirty="0" smtClean="0">
                <a:solidFill>
                  <a:schemeClr val="bg1"/>
                </a:solidFill>
              </a:rPr>
              <a:t>…(5:21b)</a:t>
            </a:r>
            <a:endParaRPr lang="en-US" sz="2800" dirty="0">
              <a:solidFill>
                <a:schemeClr val="bg1"/>
              </a:solidFill>
            </a:endParaRPr>
          </a:p>
        </p:txBody>
      </p:sp>
    </p:spTree>
    <p:extLst>
      <p:ext uri="{BB962C8B-B14F-4D97-AF65-F5344CB8AC3E}">
        <p14:creationId xmlns:p14="http://schemas.microsoft.com/office/powerpoint/2010/main" val="156638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5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Galatians 3:28</a:t>
            </a:r>
            <a:endParaRPr lang="en-US" sz="4800" dirty="0" smtClean="0">
              <a:solidFill>
                <a:schemeClr val="bg1"/>
              </a:solidFill>
            </a:endParaRPr>
          </a:p>
        </p:txBody>
      </p:sp>
      <p:sp>
        <p:nvSpPr>
          <p:cNvPr id="10" name="TextBox 9"/>
          <p:cNvSpPr txBox="1"/>
          <p:nvPr/>
        </p:nvSpPr>
        <p:spPr>
          <a:xfrm>
            <a:off x="304800" y="992624"/>
            <a:ext cx="8610600" cy="2800767"/>
          </a:xfrm>
          <a:prstGeom prst="rect">
            <a:avLst/>
          </a:prstGeom>
          <a:noFill/>
        </p:spPr>
        <p:txBody>
          <a:bodyPr wrap="square" rtlCol="0">
            <a:spAutoFit/>
          </a:bodyPr>
          <a:lstStyle/>
          <a:p>
            <a:pPr algn="just"/>
            <a:r>
              <a:rPr lang="en-US" sz="4400" i="1" dirty="0">
                <a:solidFill>
                  <a:schemeClr val="bg1"/>
                </a:solidFill>
              </a:rPr>
              <a:t>“There is neither Jew nor Greek, there is neither slave nor free man, there is neither male nor female; for you are all one in Christ Jesus.” </a:t>
            </a:r>
            <a:endParaRPr lang="en-US" sz="4400" dirty="0">
              <a:solidFill>
                <a:schemeClr val="bg1"/>
              </a:solidFill>
            </a:endParaRPr>
          </a:p>
        </p:txBody>
      </p:sp>
    </p:spTree>
    <p:extLst>
      <p:ext uri="{BB962C8B-B14F-4D97-AF65-F5344CB8AC3E}">
        <p14:creationId xmlns:p14="http://schemas.microsoft.com/office/powerpoint/2010/main" val="41211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just"/>
            <a:r>
              <a:rPr lang="en-US" sz="3600" b="1" dirty="0" smtClean="0">
                <a:solidFill>
                  <a:schemeClr val="bg1"/>
                </a:solidFill>
              </a:rPr>
              <a:t>III</a:t>
            </a:r>
            <a:r>
              <a:rPr lang="en-US" sz="3600" b="1" dirty="0" smtClean="0">
                <a:solidFill>
                  <a:schemeClr val="bg1"/>
                </a:solidFill>
              </a:rPr>
              <a:t>. The believer’s subjection is </a:t>
            </a:r>
            <a:r>
              <a:rPr lang="en-US" sz="3600" b="1" u="sng" dirty="0" smtClean="0">
                <a:solidFill>
                  <a:schemeClr val="bg1"/>
                </a:solidFill>
              </a:rPr>
              <a:t>experienced</a:t>
            </a:r>
            <a:endParaRPr lang="en-US" sz="3600" b="1" u="sng" baseline="30000" dirty="0" smtClean="0">
              <a:solidFill>
                <a:schemeClr val="bg1"/>
              </a:solidFill>
            </a:endParaRPr>
          </a:p>
        </p:txBody>
      </p:sp>
      <p:sp>
        <p:nvSpPr>
          <p:cNvPr id="6" name="TextBox 5"/>
          <p:cNvSpPr txBox="1"/>
          <p:nvPr/>
        </p:nvSpPr>
        <p:spPr>
          <a:xfrm>
            <a:off x="266699" y="1952685"/>
            <a:ext cx="8610600" cy="4524315"/>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smtClean="0">
                <a:solidFill>
                  <a:schemeClr val="bg1"/>
                </a:solidFill>
              </a:rPr>
              <a:t>FEAR - “</a:t>
            </a:r>
            <a:r>
              <a:rPr lang="en-US" sz="3200" dirty="0" err="1" smtClean="0">
                <a:solidFill>
                  <a:schemeClr val="bg1"/>
                </a:solidFill>
              </a:rPr>
              <a:t>phobos</a:t>
            </a:r>
            <a:r>
              <a:rPr lang="en-US" sz="3200" dirty="0">
                <a:solidFill>
                  <a:schemeClr val="bg1"/>
                </a:solidFill>
              </a:rPr>
              <a:t>” from where we get our word “phobia.” </a:t>
            </a:r>
            <a:r>
              <a:rPr lang="en-US" sz="3200" dirty="0" smtClean="0">
                <a:solidFill>
                  <a:schemeClr val="bg1"/>
                </a:solidFill>
              </a:rPr>
              <a:t>It means “alarm </a:t>
            </a:r>
            <a:r>
              <a:rPr lang="en-US" sz="3200" dirty="0">
                <a:solidFill>
                  <a:schemeClr val="bg1"/>
                </a:solidFill>
              </a:rPr>
              <a:t>or terror experienced by someone</a:t>
            </a:r>
            <a:r>
              <a:rPr lang="en-US" sz="3200" dirty="0" smtClean="0">
                <a:solidFill>
                  <a:schemeClr val="bg1"/>
                </a:solidFill>
              </a:rPr>
              <a:t>.”  </a:t>
            </a:r>
          </a:p>
          <a:p>
            <a:pPr marL="457200" lvl="0" indent="-457200" algn="just">
              <a:buFont typeface="Wingdings" panose="05000000000000000000" pitchFamily="2" charset="2"/>
              <a:buChar char="§"/>
            </a:pPr>
            <a:r>
              <a:rPr lang="en-US" sz="3200" dirty="0" smtClean="0">
                <a:solidFill>
                  <a:schemeClr val="bg1"/>
                </a:solidFill>
              </a:rPr>
              <a:t>But </a:t>
            </a:r>
            <a:r>
              <a:rPr lang="en-US" sz="3200" dirty="0">
                <a:solidFill>
                  <a:schemeClr val="bg1"/>
                </a:solidFill>
              </a:rPr>
              <a:t>it has a secondary meaning, </a:t>
            </a:r>
            <a:r>
              <a:rPr lang="en-US" sz="3200" dirty="0" smtClean="0">
                <a:solidFill>
                  <a:schemeClr val="bg1"/>
                </a:solidFill>
              </a:rPr>
              <a:t>“</a:t>
            </a:r>
            <a:r>
              <a:rPr lang="en-US" sz="3200" dirty="0">
                <a:solidFill>
                  <a:schemeClr val="bg1"/>
                </a:solidFill>
              </a:rPr>
              <a:t>reverence” or a </a:t>
            </a:r>
            <a:r>
              <a:rPr lang="en-US" sz="3200" b="1" dirty="0">
                <a:solidFill>
                  <a:schemeClr val="bg1"/>
                </a:solidFill>
              </a:rPr>
              <a:t>“healthy respect for something with power</a:t>
            </a:r>
            <a:r>
              <a:rPr lang="en-US" sz="3200" b="1" dirty="0" smtClean="0">
                <a:solidFill>
                  <a:schemeClr val="bg1"/>
                </a:solidFill>
              </a:rPr>
              <a:t>.”</a:t>
            </a:r>
          </a:p>
          <a:p>
            <a:pPr marL="457200" lvl="0" indent="-457200" algn="just">
              <a:buFont typeface="Wingdings" panose="05000000000000000000" pitchFamily="2" charset="2"/>
              <a:buChar char="§"/>
            </a:pPr>
            <a:r>
              <a:rPr lang="en-US" sz="3200" dirty="0" smtClean="0">
                <a:solidFill>
                  <a:schemeClr val="bg1"/>
                </a:solidFill>
              </a:rPr>
              <a:t>We </a:t>
            </a:r>
            <a:r>
              <a:rPr lang="en-US" sz="3200" dirty="0">
                <a:solidFill>
                  <a:schemeClr val="bg1"/>
                </a:solidFill>
              </a:rPr>
              <a:t>are to possess a humble, accountable and enthusiastic involvement with one another out of reverence to, or with a healthy respect of the power and authority of Christ. </a:t>
            </a:r>
            <a:endParaRPr lang="en-US" sz="3200" b="1" dirty="0">
              <a:solidFill>
                <a:schemeClr val="bg1"/>
              </a:solidFill>
            </a:endParaRPr>
          </a:p>
        </p:txBody>
      </p:sp>
      <p:sp>
        <p:nvSpPr>
          <p:cNvPr id="7" name="TextBox 6"/>
          <p:cNvSpPr txBox="1"/>
          <p:nvPr/>
        </p:nvSpPr>
        <p:spPr>
          <a:xfrm>
            <a:off x="762000" y="838200"/>
            <a:ext cx="8153400" cy="954107"/>
          </a:xfrm>
          <a:prstGeom prst="rect">
            <a:avLst/>
          </a:prstGeom>
          <a:noFill/>
        </p:spPr>
        <p:txBody>
          <a:bodyPr wrap="square" rtlCol="0">
            <a:spAutoFit/>
          </a:bodyPr>
          <a:lstStyle/>
          <a:p>
            <a:r>
              <a:rPr lang="en-US" sz="2800" i="1" dirty="0">
                <a:solidFill>
                  <a:schemeClr val="bg1"/>
                </a:solidFill>
              </a:rPr>
              <a:t>and be subject to one another </a:t>
            </a:r>
            <a:r>
              <a:rPr lang="en-US" sz="2800" i="1" u="sng" dirty="0">
                <a:solidFill>
                  <a:schemeClr val="bg1"/>
                </a:solidFill>
              </a:rPr>
              <a:t>in the fear of </a:t>
            </a:r>
            <a:r>
              <a:rPr lang="en-US" sz="2800" i="1" u="sng" dirty="0" smtClean="0">
                <a:solidFill>
                  <a:schemeClr val="bg1"/>
                </a:solidFill>
              </a:rPr>
              <a:t>Christ</a:t>
            </a:r>
            <a:r>
              <a:rPr lang="en-US" sz="2800" i="1" dirty="0">
                <a:solidFill>
                  <a:schemeClr val="bg1"/>
                </a:solidFill>
              </a:rPr>
              <a:t> </a:t>
            </a:r>
            <a:r>
              <a:rPr lang="en-US" sz="2800" i="1" dirty="0" smtClean="0">
                <a:solidFill>
                  <a:schemeClr val="bg1"/>
                </a:solidFill>
              </a:rPr>
              <a:t>(5:21c) </a:t>
            </a:r>
            <a:endParaRPr lang="en-US" sz="2800" dirty="0">
              <a:solidFill>
                <a:schemeClr val="bg1"/>
              </a:solidFill>
            </a:endParaRPr>
          </a:p>
        </p:txBody>
      </p:sp>
    </p:spTree>
    <p:extLst>
      <p:ext uri="{BB962C8B-B14F-4D97-AF65-F5344CB8AC3E}">
        <p14:creationId xmlns:p14="http://schemas.microsoft.com/office/powerpoint/2010/main" val="5187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3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par>
                          <p:cTn id="12" fill="hold">
                            <p:stCondLst>
                              <p:cond delay="7250"/>
                            </p:stCondLst>
                            <p:childTnLst>
                              <p:par>
                                <p:cTn id="13" presetID="10" presetClass="entr" presetSubtype="0" fill="hold" grpId="0" nodeType="afterEffect">
                                  <p:stCondLst>
                                    <p:cond delay="3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750"/>
                                        <p:tgtEl>
                                          <p:spTgt spid="6">
                                            <p:txEl>
                                              <p:pRg st="1" end="1"/>
                                            </p:txEl>
                                          </p:spTgt>
                                        </p:tgtEl>
                                      </p:cBhvr>
                                    </p:animEffect>
                                  </p:childTnLst>
                                </p:cTn>
                              </p:par>
                            </p:childTnLst>
                          </p:cTn>
                        </p:par>
                        <p:par>
                          <p:cTn id="16" fill="hold">
                            <p:stCondLst>
                              <p:cond delay="13250"/>
                            </p:stCondLst>
                            <p:childTnLst>
                              <p:par>
                                <p:cTn id="17" presetID="10" presetClass="entr" presetSubtype="0" fill="hold" grpId="0" nodeType="afterEffect">
                                  <p:stCondLst>
                                    <p:cond delay="3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Biblical </a:t>
            </a:r>
            <a:r>
              <a:rPr lang="en-US" sz="4000" dirty="0" err="1" smtClean="0">
                <a:solidFill>
                  <a:schemeClr val="bg1"/>
                </a:solidFill>
              </a:rPr>
              <a:t>Expectatiaons</a:t>
            </a:r>
            <a:r>
              <a:rPr lang="en-US" sz="4000" dirty="0" smtClean="0">
                <a:solidFill>
                  <a:schemeClr val="bg1"/>
                </a:solidFill>
              </a:rPr>
              <a:t> of One Another</a:t>
            </a:r>
            <a:endParaRPr lang="en-US" sz="4000" dirty="0" smtClean="0">
              <a:solidFill>
                <a:schemeClr val="bg1"/>
              </a:solidFill>
            </a:endParaRPr>
          </a:p>
        </p:txBody>
      </p:sp>
      <p:sp>
        <p:nvSpPr>
          <p:cNvPr id="10" name="TextBox 9"/>
          <p:cNvSpPr txBox="1"/>
          <p:nvPr/>
        </p:nvSpPr>
        <p:spPr>
          <a:xfrm>
            <a:off x="304800" y="992624"/>
            <a:ext cx="8610600" cy="511935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solidFill>
                  <a:schemeClr val="bg1"/>
                </a:solidFill>
              </a:rPr>
              <a:t>Live daily in such a way that is pleasing to the Lord through the controlling power of the indwelling Holy Spirit </a:t>
            </a:r>
            <a:r>
              <a:rPr lang="en-US" sz="2800" baseline="30000" dirty="0">
                <a:solidFill>
                  <a:schemeClr val="bg1"/>
                </a:solidFill>
              </a:rPr>
              <a:t>(1 Corinthians 6:10, 20; Romans 6:13; Acts 5:41-42</a:t>
            </a:r>
            <a:r>
              <a:rPr lang="en-US" sz="2800" baseline="30000"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The Practice </a:t>
            </a:r>
            <a:r>
              <a:rPr lang="en-US" sz="2800" dirty="0">
                <a:solidFill>
                  <a:schemeClr val="bg1"/>
                </a:solidFill>
              </a:rPr>
              <a:t>personal Bible reading, prayer and worship </a:t>
            </a:r>
            <a:r>
              <a:rPr lang="en-US" sz="2800" baseline="30000" dirty="0">
                <a:solidFill>
                  <a:schemeClr val="bg1"/>
                </a:solidFill>
              </a:rPr>
              <a:t>(Psalm 119:11, 98, 102; Psalm 55:17; Acts 17:11; James 1:22</a:t>
            </a:r>
            <a:r>
              <a:rPr lang="en-US" sz="2800" baseline="30000"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 </a:t>
            </a:r>
            <a:r>
              <a:rPr lang="en-US" sz="2800" dirty="0">
                <a:solidFill>
                  <a:schemeClr val="bg1"/>
                </a:solidFill>
              </a:rPr>
              <a:t>Be faithful in attending the regular services and fellowships of the church </a:t>
            </a:r>
            <a:r>
              <a:rPr lang="en-US" sz="2800" baseline="30000" dirty="0">
                <a:solidFill>
                  <a:schemeClr val="bg1"/>
                </a:solidFill>
              </a:rPr>
              <a:t>(Hebrews 10:25</a:t>
            </a:r>
            <a:r>
              <a:rPr lang="en-US" sz="2800" baseline="30000"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Serve </a:t>
            </a:r>
            <a:r>
              <a:rPr lang="en-US" sz="2800" dirty="0">
                <a:solidFill>
                  <a:schemeClr val="bg1"/>
                </a:solidFill>
              </a:rPr>
              <a:t>to the best of one’s ability when called upon by the church </a:t>
            </a:r>
            <a:r>
              <a:rPr lang="en-US" sz="2800" baseline="30000" dirty="0">
                <a:solidFill>
                  <a:schemeClr val="bg1"/>
                </a:solidFill>
              </a:rPr>
              <a:t>(Psalm 100:2; 2 Corinthians 4:5</a:t>
            </a:r>
            <a:r>
              <a:rPr lang="en-US" sz="2800" baseline="30000"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Give </a:t>
            </a:r>
            <a:r>
              <a:rPr lang="en-US" sz="2800" dirty="0">
                <a:solidFill>
                  <a:schemeClr val="bg1"/>
                </a:solidFill>
              </a:rPr>
              <a:t>regularly and proportionately in gifts and offerings for the work of the Lord </a:t>
            </a:r>
            <a:r>
              <a:rPr lang="en-US" sz="2800" baseline="30000" dirty="0">
                <a:solidFill>
                  <a:schemeClr val="bg1"/>
                </a:solidFill>
              </a:rPr>
              <a:t>(Malachi 3:8-10; 1 Corinthians 16:2; 2 Corinthians 9:7).</a:t>
            </a:r>
          </a:p>
        </p:txBody>
      </p:sp>
    </p:spTree>
    <p:extLst>
      <p:ext uri="{BB962C8B-B14F-4D97-AF65-F5344CB8AC3E}">
        <p14:creationId xmlns:p14="http://schemas.microsoft.com/office/powerpoint/2010/main" val="27635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Basic Premise of Ephesians </a:t>
            </a:r>
            <a:r>
              <a:rPr lang="en-US" sz="4500" dirty="0" smtClean="0">
                <a:solidFill>
                  <a:schemeClr val="bg1"/>
                </a:solidFill>
              </a:rPr>
              <a:t>5:21</a:t>
            </a:r>
            <a:endParaRPr lang="en-US" sz="4500" dirty="0" smtClean="0">
              <a:solidFill>
                <a:schemeClr val="bg1"/>
              </a:solidFill>
            </a:endParaRPr>
          </a:p>
        </p:txBody>
      </p:sp>
      <p:sp>
        <p:nvSpPr>
          <p:cNvPr id="6" name="TextBox 5"/>
          <p:cNvSpPr txBox="1"/>
          <p:nvPr/>
        </p:nvSpPr>
        <p:spPr>
          <a:xfrm>
            <a:off x="304800" y="1295400"/>
            <a:ext cx="8610600" cy="4154984"/>
          </a:xfrm>
          <a:prstGeom prst="rect">
            <a:avLst/>
          </a:prstGeom>
          <a:noFill/>
        </p:spPr>
        <p:txBody>
          <a:bodyPr wrap="square" rtlCol="0">
            <a:spAutoFit/>
          </a:bodyPr>
          <a:lstStyle/>
          <a:p>
            <a:pPr algn="ctr"/>
            <a:r>
              <a:rPr lang="en-US" sz="4400" dirty="0">
                <a:solidFill>
                  <a:schemeClr val="bg1"/>
                </a:solidFill>
              </a:rPr>
              <a:t>B</a:t>
            </a:r>
            <a:r>
              <a:rPr lang="en-US" sz="4400" dirty="0" smtClean="0">
                <a:solidFill>
                  <a:schemeClr val="bg1"/>
                </a:solidFill>
              </a:rPr>
              <a:t>elievers are exhorted </a:t>
            </a:r>
            <a:r>
              <a:rPr lang="en-US" sz="4400" dirty="0">
                <a:solidFill>
                  <a:schemeClr val="bg1"/>
                </a:solidFill>
              </a:rPr>
              <a:t>to evidence </a:t>
            </a:r>
            <a:r>
              <a:rPr lang="en-US" sz="4400" dirty="0" smtClean="0">
                <a:solidFill>
                  <a:schemeClr val="bg1"/>
                </a:solidFill>
              </a:rPr>
              <a:t>their being </a:t>
            </a:r>
            <a:r>
              <a:rPr lang="en-US" sz="4400" dirty="0">
                <a:solidFill>
                  <a:schemeClr val="bg1"/>
                </a:solidFill>
              </a:rPr>
              <a:t>filled with the Spirit in the context of the body of Christ, </a:t>
            </a:r>
            <a:r>
              <a:rPr lang="en-US" sz="4400" i="1" dirty="0">
                <a:solidFill>
                  <a:schemeClr val="bg1"/>
                </a:solidFill>
              </a:rPr>
              <a:t>displaying humility, accountability and enthusiastic </a:t>
            </a:r>
            <a:r>
              <a:rPr lang="en-US" sz="4400" i="1" dirty="0" smtClean="0">
                <a:solidFill>
                  <a:schemeClr val="bg1"/>
                </a:solidFill>
              </a:rPr>
              <a:t>involvement with one another.</a:t>
            </a:r>
            <a:endParaRPr lang="en-US" sz="4400" dirty="0">
              <a:solidFill>
                <a:schemeClr val="bg1"/>
              </a:solidFill>
            </a:endParaRPr>
          </a:p>
        </p:txBody>
      </p:sp>
    </p:spTree>
    <p:extLst>
      <p:ext uri="{BB962C8B-B14F-4D97-AF65-F5344CB8AC3E}">
        <p14:creationId xmlns:p14="http://schemas.microsoft.com/office/powerpoint/2010/main" val="32795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5:18-21</a:t>
            </a:r>
          </a:p>
        </p:txBody>
      </p:sp>
      <p:sp>
        <p:nvSpPr>
          <p:cNvPr id="10" name="TextBox 9"/>
          <p:cNvSpPr txBox="1"/>
          <p:nvPr/>
        </p:nvSpPr>
        <p:spPr>
          <a:xfrm>
            <a:off x="304800" y="992624"/>
            <a:ext cx="8610600" cy="5601533"/>
          </a:xfrm>
          <a:prstGeom prst="rect">
            <a:avLst/>
          </a:prstGeom>
          <a:noFill/>
        </p:spPr>
        <p:txBody>
          <a:bodyPr wrap="square" rtlCol="0">
            <a:spAutoFit/>
          </a:bodyPr>
          <a:lstStyle/>
          <a:p>
            <a:pPr algn="just"/>
            <a:r>
              <a:rPr lang="en-US" sz="3800" i="1" dirty="0">
                <a:solidFill>
                  <a:schemeClr val="bg1"/>
                </a:solidFill>
              </a:rPr>
              <a:t>18 And do not get drunk with wine, for that is dissipation, but </a:t>
            </a:r>
            <a:r>
              <a:rPr lang="en-US" sz="4400" b="1" i="1" dirty="0" smtClean="0">
                <a:solidFill>
                  <a:schemeClr val="bg1"/>
                </a:solidFill>
              </a:rPr>
              <a:t>BE FILLED </a:t>
            </a:r>
            <a:r>
              <a:rPr lang="en-US" sz="3800" i="1" dirty="0">
                <a:solidFill>
                  <a:schemeClr val="bg1"/>
                </a:solidFill>
              </a:rPr>
              <a:t>with the </a:t>
            </a:r>
            <a:r>
              <a:rPr lang="en-US" sz="4800" b="1" i="1" dirty="0" smtClean="0">
                <a:solidFill>
                  <a:schemeClr val="bg1"/>
                </a:solidFill>
              </a:rPr>
              <a:t>SPIRIT</a:t>
            </a:r>
            <a:r>
              <a:rPr lang="en-US" sz="3800" i="1" dirty="0" smtClean="0">
                <a:solidFill>
                  <a:schemeClr val="bg1"/>
                </a:solidFill>
              </a:rPr>
              <a:t>, </a:t>
            </a:r>
            <a:r>
              <a:rPr lang="en-US" sz="3800" i="1" dirty="0">
                <a:solidFill>
                  <a:schemeClr val="bg1"/>
                </a:solidFill>
              </a:rPr>
              <a:t>19 speaking to one another in psalms and hymns and spiritual songs, singing and making melody with your heart to the Lord; 20 always giving thanks for all things in the name of our Lord Jesus Christ to God, even the Father; 21 and be subject to one another in the fear of Christ. </a:t>
            </a:r>
            <a:endParaRPr lang="en-US" sz="38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Basic Premise of Ephesians </a:t>
            </a:r>
            <a:r>
              <a:rPr lang="en-US" sz="4500" dirty="0" smtClean="0">
                <a:solidFill>
                  <a:schemeClr val="bg1"/>
                </a:solidFill>
              </a:rPr>
              <a:t>5:21</a:t>
            </a:r>
            <a:endParaRPr lang="en-US" sz="4500" dirty="0" smtClean="0">
              <a:solidFill>
                <a:schemeClr val="bg1"/>
              </a:solidFill>
            </a:endParaRPr>
          </a:p>
        </p:txBody>
      </p:sp>
      <p:sp>
        <p:nvSpPr>
          <p:cNvPr id="6" name="TextBox 5"/>
          <p:cNvSpPr txBox="1"/>
          <p:nvPr/>
        </p:nvSpPr>
        <p:spPr>
          <a:xfrm>
            <a:off x="304800" y="1295400"/>
            <a:ext cx="8610600" cy="4154984"/>
          </a:xfrm>
          <a:prstGeom prst="rect">
            <a:avLst/>
          </a:prstGeom>
          <a:noFill/>
        </p:spPr>
        <p:txBody>
          <a:bodyPr wrap="square" rtlCol="0">
            <a:spAutoFit/>
          </a:bodyPr>
          <a:lstStyle/>
          <a:p>
            <a:pPr algn="ctr"/>
            <a:r>
              <a:rPr lang="en-US" sz="4400" dirty="0">
                <a:solidFill>
                  <a:schemeClr val="bg1"/>
                </a:solidFill>
              </a:rPr>
              <a:t>B</a:t>
            </a:r>
            <a:r>
              <a:rPr lang="en-US" sz="4400" dirty="0" smtClean="0">
                <a:solidFill>
                  <a:schemeClr val="bg1"/>
                </a:solidFill>
              </a:rPr>
              <a:t>elievers are exhorted </a:t>
            </a:r>
            <a:r>
              <a:rPr lang="en-US" sz="4400" dirty="0">
                <a:solidFill>
                  <a:schemeClr val="bg1"/>
                </a:solidFill>
              </a:rPr>
              <a:t>to evidence </a:t>
            </a:r>
            <a:r>
              <a:rPr lang="en-US" sz="4400" dirty="0" smtClean="0">
                <a:solidFill>
                  <a:schemeClr val="bg1"/>
                </a:solidFill>
              </a:rPr>
              <a:t>their being </a:t>
            </a:r>
            <a:r>
              <a:rPr lang="en-US" sz="4400" dirty="0">
                <a:solidFill>
                  <a:schemeClr val="bg1"/>
                </a:solidFill>
              </a:rPr>
              <a:t>filled with the Spirit in the context of the body of Christ, </a:t>
            </a:r>
            <a:r>
              <a:rPr lang="en-US" sz="4400" i="1" dirty="0">
                <a:solidFill>
                  <a:schemeClr val="bg1"/>
                </a:solidFill>
              </a:rPr>
              <a:t>displaying humility, accountability and enthusiastic </a:t>
            </a:r>
            <a:r>
              <a:rPr lang="en-US" sz="4400" i="1" dirty="0" smtClean="0">
                <a:solidFill>
                  <a:schemeClr val="bg1"/>
                </a:solidFill>
              </a:rPr>
              <a:t>involvement with one another.</a:t>
            </a:r>
            <a:endParaRPr lang="en-US" sz="4400" dirty="0">
              <a:solidFill>
                <a:schemeClr val="bg1"/>
              </a:solidFill>
            </a:endParaRPr>
          </a:p>
        </p:txBody>
      </p:sp>
    </p:spTree>
    <p:extLst>
      <p:ext uri="{BB962C8B-B14F-4D97-AF65-F5344CB8AC3E}">
        <p14:creationId xmlns:p14="http://schemas.microsoft.com/office/powerpoint/2010/main" val="7471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James M. </a:t>
            </a:r>
            <a:r>
              <a:rPr lang="en-US" sz="4400" dirty="0" err="1" smtClean="0">
                <a:solidFill>
                  <a:schemeClr val="bg1"/>
                </a:solidFill>
              </a:rPr>
              <a:t>Boice</a:t>
            </a:r>
            <a:r>
              <a:rPr lang="en-US" sz="4400" dirty="0">
                <a:solidFill>
                  <a:schemeClr val="bg1"/>
                </a:solidFill>
              </a:rPr>
              <a:t> </a:t>
            </a:r>
            <a:r>
              <a:rPr lang="en-US" sz="4400" dirty="0" smtClean="0">
                <a:solidFill>
                  <a:schemeClr val="bg1"/>
                </a:solidFill>
              </a:rPr>
              <a:t>(1938-2000)</a:t>
            </a:r>
            <a:endParaRPr lang="en-US" sz="4400" dirty="0" smtClean="0">
              <a:solidFill>
                <a:schemeClr val="bg1"/>
              </a:solidFill>
            </a:endParaRPr>
          </a:p>
        </p:txBody>
      </p:sp>
      <p:sp>
        <p:nvSpPr>
          <p:cNvPr id="10" name="TextBox 9"/>
          <p:cNvSpPr txBox="1"/>
          <p:nvPr/>
        </p:nvSpPr>
        <p:spPr>
          <a:xfrm>
            <a:off x="304800" y="914400"/>
            <a:ext cx="8610600" cy="1754326"/>
          </a:xfrm>
          <a:prstGeom prst="rect">
            <a:avLst/>
          </a:prstGeom>
          <a:noFill/>
        </p:spPr>
        <p:txBody>
          <a:bodyPr wrap="square" rtlCol="0">
            <a:spAutoFit/>
          </a:bodyPr>
          <a:lstStyle/>
          <a:p>
            <a:pPr algn="just"/>
            <a:r>
              <a:rPr lang="en-US" sz="3600" i="1" dirty="0">
                <a:solidFill>
                  <a:schemeClr val="bg1"/>
                </a:solidFill>
              </a:rPr>
              <a:t>“Applied Christianity is never merely a matter of the individual and God but that it always also involves other persons.”</a:t>
            </a:r>
            <a:r>
              <a:rPr lang="en-US" sz="3600" dirty="0">
                <a:solidFill>
                  <a:schemeClr val="bg1"/>
                </a:solidFill>
              </a:rPr>
              <a:t> </a:t>
            </a:r>
            <a:endParaRPr lang="en-US" sz="3600" dirty="0">
              <a:solidFill>
                <a:schemeClr val="bg1"/>
              </a:solidFill>
            </a:endParaRPr>
          </a:p>
        </p:txBody>
      </p:sp>
      <p:sp>
        <p:nvSpPr>
          <p:cNvPr id="6" name="TextBox 5"/>
          <p:cNvSpPr txBox="1"/>
          <p:nvPr/>
        </p:nvSpPr>
        <p:spPr>
          <a:xfrm>
            <a:off x="304800" y="3200400"/>
            <a:ext cx="8610600" cy="2862322"/>
          </a:xfrm>
          <a:prstGeom prst="rect">
            <a:avLst/>
          </a:prstGeom>
          <a:noFill/>
        </p:spPr>
        <p:txBody>
          <a:bodyPr wrap="square" rtlCol="0">
            <a:spAutoFit/>
          </a:bodyPr>
          <a:lstStyle/>
          <a:p>
            <a:pPr algn="just"/>
            <a:r>
              <a:rPr lang="en-US" sz="3600" i="1" dirty="0">
                <a:solidFill>
                  <a:schemeClr val="bg1"/>
                </a:solidFill>
              </a:rPr>
              <a:t>“The Spirit-filled life is not to be measured merely by one’s private morality or </a:t>
            </a:r>
            <a:r>
              <a:rPr lang="en-US" sz="3600" i="1" dirty="0" smtClean="0">
                <a:solidFill>
                  <a:schemeClr val="bg1"/>
                </a:solidFill>
              </a:rPr>
              <a:t>even </a:t>
            </a:r>
            <a:r>
              <a:rPr lang="en-US" sz="3600" i="1" dirty="0">
                <a:solidFill>
                  <a:schemeClr val="bg1"/>
                </a:solidFill>
              </a:rPr>
              <a:t>by one’s private spiritual experience but by how one conducts himself or herself with other persons.”</a:t>
            </a:r>
            <a:endParaRPr lang="en-US" sz="3600" dirty="0">
              <a:solidFill>
                <a:schemeClr val="bg1"/>
              </a:solidFill>
            </a:endParaRPr>
          </a:p>
        </p:txBody>
      </p:sp>
    </p:spTree>
    <p:extLst>
      <p:ext uri="{BB962C8B-B14F-4D97-AF65-F5344CB8AC3E}">
        <p14:creationId xmlns:p14="http://schemas.microsoft.com/office/powerpoint/2010/main" val="24947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250"/>
                                        <p:tgtEl>
                                          <p:spTgt spid="10"/>
                                        </p:tgtEl>
                                      </p:cBhvr>
                                    </p:animEffect>
                                  </p:childTnLst>
                                </p:cTn>
                              </p:par>
                            </p:childTnLst>
                          </p:cTn>
                        </p:par>
                        <p:par>
                          <p:cTn id="8" fill="hold">
                            <p:stCondLst>
                              <p:cond delay="7000"/>
                            </p:stCondLst>
                            <p:childTnLst>
                              <p:par>
                                <p:cTn id="9" presetID="10" presetClass="entr" presetSubtype="0" fill="hold" grpId="0" nodeType="afterEffect">
                                  <p:stCondLst>
                                    <p:cond delay="3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just"/>
            <a:r>
              <a:rPr lang="en-US" sz="3600" b="1" dirty="0" smtClean="0">
                <a:solidFill>
                  <a:schemeClr val="bg1"/>
                </a:solidFill>
              </a:rPr>
              <a:t>I. The believer’s subjection is </a:t>
            </a:r>
            <a:r>
              <a:rPr lang="en-US" sz="3600" b="1" u="sng" dirty="0" smtClean="0">
                <a:solidFill>
                  <a:schemeClr val="bg1"/>
                </a:solidFill>
              </a:rPr>
              <a:t>expected</a:t>
            </a:r>
            <a:endParaRPr lang="en-US" sz="3600" b="1" u="sng" baseline="30000" dirty="0" smtClean="0">
              <a:solidFill>
                <a:schemeClr val="bg1"/>
              </a:solidFill>
            </a:endParaRPr>
          </a:p>
        </p:txBody>
      </p:sp>
      <p:sp>
        <p:nvSpPr>
          <p:cNvPr id="6" name="TextBox 5"/>
          <p:cNvSpPr txBox="1"/>
          <p:nvPr/>
        </p:nvSpPr>
        <p:spPr>
          <a:xfrm>
            <a:off x="266699" y="1952685"/>
            <a:ext cx="8610600" cy="2308324"/>
          </a:xfrm>
          <a:prstGeom prst="rect">
            <a:avLst/>
          </a:prstGeom>
          <a:noFill/>
        </p:spPr>
        <p:txBody>
          <a:bodyPr wrap="square" rtlCol="0">
            <a:spAutoFit/>
          </a:bodyPr>
          <a:lstStyle/>
          <a:p>
            <a:pPr lvl="0" algn="just"/>
            <a:r>
              <a:rPr lang="en-US" sz="3600" dirty="0">
                <a:solidFill>
                  <a:schemeClr val="bg1"/>
                </a:solidFill>
              </a:rPr>
              <a:t>“be subject” is the verb “</a:t>
            </a:r>
            <a:r>
              <a:rPr lang="en-US" sz="3600" dirty="0" err="1">
                <a:solidFill>
                  <a:schemeClr val="bg1"/>
                </a:solidFill>
              </a:rPr>
              <a:t>hupotasso</a:t>
            </a:r>
            <a:r>
              <a:rPr lang="en-US" sz="3600" dirty="0">
                <a:solidFill>
                  <a:schemeClr val="bg1"/>
                </a:solidFill>
              </a:rPr>
              <a:t>” and means “to be under obedience to another; to be under the authority of another; to be arranged under another.” </a:t>
            </a:r>
            <a:endParaRPr lang="en-US" sz="3600" dirty="0">
              <a:solidFill>
                <a:schemeClr val="bg1"/>
              </a:solidFill>
            </a:endParaRPr>
          </a:p>
        </p:txBody>
      </p:sp>
      <p:sp>
        <p:nvSpPr>
          <p:cNvPr id="7" name="TextBox 6"/>
          <p:cNvSpPr txBox="1"/>
          <p:nvPr/>
        </p:nvSpPr>
        <p:spPr>
          <a:xfrm>
            <a:off x="762000" y="838200"/>
            <a:ext cx="8153400" cy="523220"/>
          </a:xfrm>
          <a:prstGeom prst="rect">
            <a:avLst/>
          </a:prstGeom>
          <a:noFill/>
        </p:spPr>
        <p:txBody>
          <a:bodyPr wrap="square" rtlCol="0">
            <a:spAutoFit/>
          </a:bodyPr>
          <a:lstStyle/>
          <a:p>
            <a:r>
              <a:rPr lang="en-US" sz="2800" i="1" dirty="0">
                <a:solidFill>
                  <a:schemeClr val="bg1"/>
                </a:solidFill>
              </a:rPr>
              <a:t>and </a:t>
            </a:r>
            <a:r>
              <a:rPr lang="en-US" sz="2800" i="1" u="sng" dirty="0">
                <a:solidFill>
                  <a:schemeClr val="bg1"/>
                </a:solidFill>
              </a:rPr>
              <a:t>be subject</a:t>
            </a:r>
            <a:r>
              <a:rPr lang="en-US" sz="2800" i="1" dirty="0">
                <a:solidFill>
                  <a:schemeClr val="bg1"/>
                </a:solidFill>
              </a:rPr>
              <a:t> to one another</a:t>
            </a:r>
            <a:r>
              <a:rPr lang="en-US" sz="2800" i="1" dirty="0" smtClean="0">
                <a:solidFill>
                  <a:schemeClr val="bg1"/>
                </a:solidFill>
              </a:rPr>
              <a:t>…(5:21a)</a:t>
            </a:r>
            <a:endParaRPr lang="en-US" sz="2800" dirty="0">
              <a:solidFill>
                <a:schemeClr val="bg1"/>
              </a:solidFill>
            </a:endParaRPr>
          </a:p>
        </p:txBody>
      </p:sp>
    </p:spTree>
    <p:extLst>
      <p:ext uri="{BB962C8B-B14F-4D97-AF65-F5344CB8AC3E}">
        <p14:creationId xmlns:p14="http://schemas.microsoft.com/office/powerpoint/2010/main" val="148992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3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20:25-28</a:t>
            </a:r>
            <a:endParaRPr lang="en-US" sz="4800" dirty="0" smtClean="0">
              <a:solidFill>
                <a:schemeClr val="bg1"/>
              </a:solidFill>
            </a:endParaRPr>
          </a:p>
        </p:txBody>
      </p:sp>
      <p:sp>
        <p:nvSpPr>
          <p:cNvPr id="10" name="TextBox 9"/>
          <p:cNvSpPr txBox="1"/>
          <p:nvPr/>
        </p:nvSpPr>
        <p:spPr>
          <a:xfrm>
            <a:off x="304800" y="992624"/>
            <a:ext cx="8610600" cy="5632311"/>
          </a:xfrm>
          <a:prstGeom prst="rect">
            <a:avLst/>
          </a:prstGeom>
          <a:noFill/>
        </p:spPr>
        <p:txBody>
          <a:bodyPr wrap="square" rtlCol="0">
            <a:spAutoFit/>
          </a:bodyPr>
          <a:lstStyle/>
          <a:p>
            <a:pPr algn="just"/>
            <a:r>
              <a:rPr lang="en-US" sz="3600" i="1" dirty="0">
                <a:solidFill>
                  <a:schemeClr val="bg1"/>
                </a:solidFill>
              </a:rPr>
              <a:t>“25 You know that the rulers of the Gentiles lord it over them, and their great men exercise authority over them. 26 "It is not this way among you, but whoever wishes to become great among you shall be your </a:t>
            </a:r>
            <a:r>
              <a:rPr lang="en-US" sz="3600" i="1" u="sng" dirty="0">
                <a:solidFill>
                  <a:schemeClr val="bg1"/>
                </a:solidFill>
              </a:rPr>
              <a:t>servant</a:t>
            </a:r>
            <a:r>
              <a:rPr lang="en-US" sz="3600" i="1" dirty="0">
                <a:solidFill>
                  <a:schemeClr val="bg1"/>
                </a:solidFill>
              </a:rPr>
              <a:t>, 27 and whoever wishes to be first among you shall be your </a:t>
            </a:r>
            <a:r>
              <a:rPr lang="en-US" sz="3600" i="1" u="sng" dirty="0">
                <a:solidFill>
                  <a:schemeClr val="bg1"/>
                </a:solidFill>
              </a:rPr>
              <a:t>slave</a:t>
            </a:r>
            <a:r>
              <a:rPr lang="en-US" sz="3600" i="1" dirty="0">
                <a:solidFill>
                  <a:schemeClr val="bg1"/>
                </a:solidFill>
              </a:rPr>
              <a:t>; 28 just as the Son of Man did not come to be served, but to serve, and to give His life a ransom for many.”</a:t>
            </a:r>
            <a:endParaRPr lang="en-US" sz="3600" dirty="0">
              <a:solidFill>
                <a:schemeClr val="bg1"/>
              </a:solidFill>
            </a:endParaRPr>
          </a:p>
        </p:txBody>
      </p:sp>
    </p:spTree>
    <p:extLst>
      <p:ext uri="{BB962C8B-B14F-4D97-AF65-F5344CB8AC3E}">
        <p14:creationId xmlns:p14="http://schemas.microsoft.com/office/powerpoint/2010/main" val="25620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2624"/>
            <a:ext cx="8610600" cy="2123658"/>
          </a:xfrm>
          <a:prstGeom prst="rect">
            <a:avLst/>
          </a:prstGeom>
          <a:noFill/>
        </p:spPr>
        <p:txBody>
          <a:bodyPr wrap="square" rtlCol="0">
            <a:spAutoFit/>
          </a:bodyPr>
          <a:lstStyle/>
          <a:p>
            <a:pPr algn="ctr"/>
            <a:r>
              <a:rPr lang="en-US" sz="4400" i="1" dirty="0">
                <a:solidFill>
                  <a:schemeClr val="bg1"/>
                </a:solidFill>
              </a:rPr>
              <a:t>T</a:t>
            </a:r>
            <a:r>
              <a:rPr lang="en-US" sz="4400" i="1" dirty="0" smtClean="0">
                <a:solidFill>
                  <a:schemeClr val="bg1"/>
                </a:solidFill>
              </a:rPr>
              <a:t>rue</a:t>
            </a:r>
            <a:r>
              <a:rPr lang="en-US" sz="4400" i="1" dirty="0">
                <a:solidFill>
                  <a:schemeClr val="bg1"/>
                </a:solidFill>
              </a:rPr>
              <a:t>, biblical submission is as much </a:t>
            </a:r>
            <a:endParaRPr lang="en-US" sz="4400" i="1" dirty="0" smtClean="0">
              <a:solidFill>
                <a:schemeClr val="bg1"/>
              </a:solidFill>
            </a:endParaRPr>
          </a:p>
          <a:p>
            <a:pPr algn="ctr"/>
            <a:r>
              <a:rPr lang="en-US" sz="4400" i="1" dirty="0" smtClean="0">
                <a:solidFill>
                  <a:schemeClr val="bg1"/>
                </a:solidFill>
              </a:rPr>
              <a:t>an </a:t>
            </a:r>
            <a:r>
              <a:rPr lang="en-US" sz="4400" i="1" dirty="0">
                <a:solidFill>
                  <a:schemeClr val="bg1"/>
                </a:solidFill>
              </a:rPr>
              <a:t>attitude of the heart </a:t>
            </a:r>
            <a:endParaRPr lang="en-US" sz="4400" i="1" dirty="0" smtClean="0">
              <a:solidFill>
                <a:schemeClr val="bg1"/>
              </a:solidFill>
            </a:endParaRPr>
          </a:p>
          <a:p>
            <a:pPr algn="ctr"/>
            <a:r>
              <a:rPr lang="en-US" sz="4400" i="1" dirty="0" smtClean="0">
                <a:solidFill>
                  <a:schemeClr val="bg1"/>
                </a:solidFill>
              </a:rPr>
              <a:t>as </a:t>
            </a:r>
            <a:r>
              <a:rPr lang="en-US" sz="4400" i="1" dirty="0">
                <a:solidFill>
                  <a:schemeClr val="bg1"/>
                </a:solidFill>
              </a:rPr>
              <a:t>it is the actions of the </a:t>
            </a:r>
            <a:r>
              <a:rPr lang="en-US" sz="4400" i="1" dirty="0" smtClean="0">
                <a:solidFill>
                  <a:schemeClr val="bg1"/>
                </a:solidFill>
              </a:rPr>
              <a:t>hands</a:t>
            </a:r>
            <a:endParaRPr lang="en-US" sz="4400" dirty="0">
              <a:solidFill>
                <a:schemeClr val="bg1"/>
              </a:solidFill>
            </a:endParaRPr>
          </a:p>
        </p:txBody>
      </p:sp>
    </p:spTree>
    <p:extLst>
      <p:ext uri="{BB962C8B-B14F-4D97-AF65-F5344CB8AC3E}">
        <p14:creationId xmlns:p14="http://schemas.microsoft.com/office/powerpoint/2010/main" val="32698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Jesus in Subje</a:t>
            </a:r>
            <a:r>
              <a:rPr lang="en-US" sz="4800" dirty="0">
                <a:solidFill>
                  <a:schemeClr val="bg1"/>
                </a:solidFill>
              </a:rPr>
              <a:t>c</a:t>
            </a:r>
            <a:r>
              <a:rPr lang="en-US" sz="4800" dirty="0" smtClean="0">
                <a:solidFill>
                  <a:schemeClr val="bg1"/>
                </a:solidFill>
              </a:rPr>
              <a:t>tion</a:t>
            </a:r>
            <a:endParaRPr lang="en-US" sz="4800" dirty="0" smtClean="0">
              <a:solidFill>
                <a:schemeClr val="bg1"/>
              </a:solidFill>
            </a:endParaRPr>
          </a:p>
        </p:txBody>
      </p:sp>
      <p:sp>
        <p:nvSpPr>
          <p:cNvPr id="10" name="TextBox 9"/>
          <p:cNvSpPr txBox="1"/>
          <p:nvPr/>
        </p:nvSpPr>
        <p:spPr>
          <a:xfrm>
            <a:off x="304800" y="992624"/>
            <a:ext cx="8610600" cy="5016758"/>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smtClean="0">
                <a:solidFill>
                  <a:schemeClr val="bg1"/>
                </a:solidFill>
              </a:rPr>
              <a:t>John </a:t>
            </a:r>
            <a:r>
              <a:rPr lang="en-US" sz="3200" dirty="0">
                <a:solidFill>
                  <a:schemeClr val="bg1"/>
                </a:solidFill>
              </a:rPr>
              <a:t>4:34 </a:t>
            </a:r>
            <a:r>
              <a:rPr lang="en-US" sz="3200" dirty="0" smtClean="0">
                <a:solidFill>
                  <a:schemeClr val="bg1"/>
                </a:solidFill>
              </a:rPr>
              <a:t>- </a:t>
            </a:r>
            <a:r>
              <a:rPr lang="en-US" sz="3200" i="1" dirty="0" smtClean="0">
                <a:solidFill>
                  <a:schemeClr val="bg1"/>
                </a:solidFill>
              </a:rPr>
              <a:t>“</a:t>
            </a:r>
            <a:r>
              <a:rPr lang="en-US" sz="3200" i="1" dirty="0">
                <a:solidFill>
                  <a:schemeClr val="bg1"/>
                </a:solidFill>
              </a:rPr>
              <a:t>Jesus said to them, ‘My food is to do the will of Him who sent Me and to accomplish His work.’”</a:t>
            </a:r>
            <a:r>
              <a:rPr lang="en-US" sz="3200" dirty="0">
                <a:solidFill>
                  <a:schemeClr val="bg1"/>
                </a:solidFill>
              </a:rPr>
              <a:t>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John </a:t>
            </a:r>
            <a:r>
              <a:rPr lang="en-US" sz="3200" dirty="0">
                <a:solidFill>
                  <a:schemeClr val="bg1"/>
                </a:solidFill>
              </a:rPr>
              <a:t>5:30 </a:t>
            </a:r>
            <a:r>
              <a:rPr lang="en-US" sz="3200" dirty="0" smtClean="0">
                <a:solidFill>
                  <a:schemeClr val="bg1"/>
                </a:solidFill>
              </a:rPr>
              <a:t>– “</a:t>
            </a:r>
            <a:r>
              <a:rPr lang="en-US" sz="3200" i="1" dirty="0" smtClean="0">
                <a:solidFill>
                  <a:schemeClr val="bg1"/>
                </a:solidFill>
              </a:rPr>
              <a:t>I </a:t>
            </a:r>
            <a:r>
              <a:rPr lang="en-US" sz="3200" i="1" dirty="0">
                <a:solidFill>
                  <a:schemeClr val="bg1"/>
                </a:solidFill>
              </a:rPr>
              <a:t>can do nothing on My own initiative. As I hear, I judge; and My judgment is just, because I do not seek My own will, but the will of Him who sent Me</a:t>
            </a:r>
            <a:r>
              <a:rPr lang="en-US" sz="3200" i="1" dirty="0" smtClean="0">
                <a:solidFill>
                  <a:schemeClr val="bg1"/>
                </a:solidFill>
              </a:rPr>
              <a:t>.”</a:t>
            </a:r>
          </a:p>
          <a:p>
            <a:pPr marL="571500" indent="-571500" algn="just">
              <a:buFont typeface="Wingdings" panose="05000000000000000000" pitchFamily="2" charset="2"/>
              <a:buChar char="§"/>
            </a:pPr>
            <a:r>
              <a:rPr lang="en-US" sz="3200" dirty="0" smtClean="0">
                <a:solidFill>
                  <a:schemeClr val="bg1"/>
                </a:solidFill>
              </a:rPr>
              <a:t>John </a:t>
            </a:r>
            <a:r>
              <a:rPr lang="en-US" sz="3200" dirty="0">
                <a:solidFill>
                  <a:schemeClr val="bg1"/>
                </a:solidFill>
              </a:rPr>
              <a:t>6:38 </a:t>
            </a:r>
            <a:r>
              <a:rPr lang="en-US" sz="3200" dirty="0" smtClean="0">
                <a:solidFill>
                  <a:schemeClr val="bg1"/>
                </a:solidFill>
              </a:rPr>
              <a:t>- </a:t>
            </a:r>
            <a:r>
              <a:rPr lang="en-US" sz="3200" i="1" dirty="0" smtClean="0">
                <a:solidFill>
                  <a:schemeClr val="bg1"/>
                </a:solidFill>
              </a:rPr>
              <a:t>“</a:t>
            </a:r>
            <a:r>
              <a:rPr lang="en-US" sz="3200" i="1" dirty="0">
                <a:solidFill>
                  <a:schemeClr val="bg1"/>
                </a:solidFill>
              </a:rPr>
              <a:t>For I have come down from heaven, not to do My own will, but the will of Him who sent Me.”</a:t>
            </a:r>
            <a:r>
              <a:rPr lang="en-US" sz="3200" dirty="0">
                <a:solidFill>
                  <a:schemeClr val="bg1"/>
                </a:solidFill>
              </a:rPr>
              <a:t> </a:t>
            </a:r>
          </a:p>
        </p:txBody>
      </p:sp>
    </p:spTree>
    <p:extLst>
      <p:ext uri="{BB962C8B-B14F-4D97-AF65-F5344CB8AC3E}">
        <p14:creationId xmlns:p14="http://schemas.microsoft.com/office/powerpoint/2010/main" val="41931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20:28</a:t>
            </a:r>
            <a:endParaRPr lang="en-US" sz="4800" dirty="0" smtClean="0">
              <a:solidFill>
                <a:schemeClr val="bg1"/>
              </a:solidFill>
            </a:endParaRPr>
          </a:p>
        </p:txBody>
      </p:sp>
      <p:sp>
        <p:nvSpPr>
          <p:cNvPr id="10" name="TextBox 9"/>
          <p:cNvSpPr txBox="1"/>
          <p:nvPr/>
        </p:nvSpPr>
        <p:spPr>
          <a:xfrm>
            <a:off x="304800" y="992624"/>
            <a:ext cx="8610600" cy="2123658"/>
          </a:xfrm>
          <a:prstGeom prst="rect">
            <a:avLst/>
          </a:prstGeom>
          <a:noFill/>
        </p:spPr>
        <p:txBody>
          <a:bodyPr wrap="square" rtlCol="0">
            <a:spAutoFit/>
          </a:bodyPr>
          <a:lstStyle/>
          <a:p>
            <a:pPr algn="just"/>
            <a:r>
              <a:rPr lang="en-US" sz="4400" i="1" dirty="0" smtClean="0">
                <a:solidFill>
                  <a:schemeClr val="bg1"/>
                </a:solidFill>
              </a:rPr>
              <a:t>just </a:t>
            </a:r>
            <a:r>
              <a:rPr lang="en-US" sz="4400" i="1" dirty="0">
                <a:solidFill>
                  <a:schemeClr val="bg1"/>
                </a:solidFill>
              </a:rPr>
              <a:t>as the Son of Man did not come to be served, but to serve, and to give His life a ransom for many.”</a:t>
            </a:r>
            <a:endParaRPr lang="en-US" sz="4400" dirty="0">
              <a:solidFill>
                <a:schemeClr val="bg1"/>
              </a:solidFill>
            </a:endParaRPr>
          </a:p>
        </p:txBody>
      </p:sp>
    </p:spTree>
    <p:extLst>
      <p:ext uri="{BB962C8B-B14F-4D97-AF65-F5344CB8AC3E}">
        <p14:creationId xmlns:p14="http://schemas.microsoft.com/office/powerpoint/2010/main" val="33026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14139</TotalTime>
  <Words>864</Words>
  <Application>Microsoft Office PowerPoint</Application>
  <PresentationFormat>On-screen Show (4:3)</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562</cp:revision>
  <dcterms:created xsi:type="dcterms:W3CDTF">2013-08-08T16:28:40Z</dcterms:created>
  <dcterms:modified xsi:type="dcterms:W3CDTF">2016-10-07T19:19:55Z</dcterms:modified>
</cp:coreProperties>
</file>