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7" r:id="rId3"/>
    <p:sldId id="260" r:id="rId4"/>
    <p:sldId id="259" r:id="rId5"/>
    <p:sldId id="258" r:id="rId6"/>
    <p:sldId id="261" r:id="rId7"/>
    <p:sldId id="271" r:id="rId8"/>
    <p:sldId id="266" r:id="rId9"/>
    <p:sldId id="272" r:id="rId10"/>
    <p:sldId id="273" r:id="rId11"/>
    <p:sldId id="274" r:id="rId12"/>
    <p:sldId id="268" r:id="rId13"/>
    <p:sldId id="265" r:id="rId14"/>
    <p:sldId id="276" r:id="rId15"/>
    <p:sldId id="275" r:id="rId16"/>
    <p:sldId id="26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146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2CFBB5C6-FC50-491F-B016-F37C3A26D40B}" type="datetimeFigureOut">
              <a:rPr lang="en-US" smtClean="0"/>
              <a:pPr/>
              <a:t>6/17/2018</a:t>
            </a:fld>
            <a:endParaRPr lang="en-US"/>
          </a:p>
        </p:txBody>
      </p:sp>
      <p:sp>
        <p:nvSpPr>
          <p:cNvPr id="16" name="Slide Number Placeholder 15"/>
          <p:cNvSpPr>
            <a:spLocks noGrp="1"/>
          </p:cNvSpPr>
          <p:nvPr>
            <p:ph type="sldNum" sz="quarter" idx="11"/>
          </p:nvPr>
        </p:nvSpPr>
        <p:spPr/>
        <p:txBody>
          <a:bodyPr/>
          <a:lstStyle/>
          <a:p>
            <a:fld id="{CC7BD025-4EE9-4671-ACC6-413961E2A9D0}"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FBB5C6-FC50-491F-B016-F37C3A26D40B}" type="datetimeFigureOut">
              <a:rPr lang="en-US" smtClean="0"/>
              <a:pPr/>
              <a:t>6/17/2018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D025-4EE9-4671-ACC6-413961E2A9D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FBB5C6-FC50-491F-B016-F37C3A26D40B}" type="datetimeFigureOut">
              <a:rPr lang="en-US" smtClean="0"/>
              <a:pPr/>
              <a:t>6/17/2018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D025-4EE9-4671-ACC6-413961E2A9D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2CFBB5C6-FC50-491F-B016-F37C3A26D40B}" type="datetimeFigureOut">
              <a:rPr lang="en-US" smtClean="0"/>
              <a:pPr/>
              <a:t>6/17/2018</a:t>
            </a:fld>
            <a:endParaRPr lang="en-US"/>
          </a:p>
        </p:txBody>
      </p:sp>
      <p:sp>
        <p:nvSpPr>
          <p:cNvPr id="15" name="Slide Number Placeholder 14"/>
          <p:cNvSpPr>
            <a:spLocks noGrp="1"/>
          </p:cNvSpPr>
          <p:nvPr>
            <p:ph type="sldNum" sz="quarter" idx="15"/>
          </p:nvPr>
        </p:nvSpPr>
        <p:spPr/>
        <p:txBody>
          <a:bodyPr/>
          <a:lstStyle>
            <a:lvl1pPr algn="ctr">
              <a:defRPr/>
            </a:lvl1pPr>
          </a:lstStyle>
          <a:p>
            <a:fld id="{CC7BD025-4EE9-4671-ACC6-413961E2A9D0}"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CFBB5C6-FC50-491F-B016-F37C3A26D40B}" type="datetimeFigureOut">
              <a:rPr lang="en-US" smtClean="0"/>
              <a:pPr/>
              <a:t>6/17/2018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D025-4EE9-4671-ACC6-413961E2A9D0}"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CFBB5C6-FC50-491F-B016-F37C3A26D40B}" type="datetimeFigureOut">
              <a:rPr lang="en-US" smtClean="0"/>
              <a:pPr/>
              <a:t>6/17/2018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BD025-4EE9-4671-ACC6-413961E2A9D0}"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CC7BD025-4EE9-4671-ACC6-413961E2A9D0}"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2CFBB5C6-FC50-491F-B016-F37C3A26D40B}" type="datetimeFigureOut">
              <a:rPr lang="en-US" smtClean="0"/>
              <a:pPr/>
              <a:t>6/17/2018</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CFBB5C6-FC50-491F-B016-F37C3A26D40B}" type="datetimeFigureOut">
              <a:rPr lang="en-US" smtClean="0"/>
              <a:pPr/>
              <a:t>6/17/2018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7BD025-4EE9-4671-ACC6-413961E2A9D0}"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FBB5C6-FC50-491F-B016-F37C3A26D40B}" type="datetimeFigureOut">
              <a:rPr lang="en-US" smtClean="0"/>
              <a:pPr/>
              <a:t>6/17/2018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7BD025-4EE9-4671-ACC6-413961E2A9D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2CFBB5C6-FC50-491F-B016-F37C3A26D40B}" type="datetimeFigureOut">
              <a:rPr lang="en-US" smtClean="0"/>
              <a:pPr/>
              <a:t>6/17/2018</a:t>
            </a:fld>
            <a:endParaRPr lang="en-US"/>
          </a:p>
        </p:txBody>
      </p:sp>
      <p:sp>
        <p:nvSpPr>
          <p:cNvPr id="9" name="Slide Number Placeholder 8"/>
          <p:cNvSpPr>
            <a:spLocks noGrp="1"/>
          </p:cNvSpPr>
          <p:nvPr>
            <p:ph type="sldNum" sz="quarter" idx="15"/>
          </p:nvPr>
        </p:nvSpPr>
        <p:spPr/>
        <p:txBody>
          <a:bodyPr/>
          <a:lstStyle/>
          <a:p>
            <a:fld id="{CC7BD025-4EE9-4671-ACC6-413961E2A9D0}"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2CFBB5C6-FC50-491F-B016-F37C3A26D40B}" type="datetimeFigureOut">
              <a:rPr lang="en-US" smtClean="0"/>
              <a:pPr/>
              <a:t>6/17/2018</a:t>
            </a:fld>
            <a:endParaRPr lang="en-US"/>
          </a:p>
        </p:txBody>
      </p:sp>
      <p:sp>
        <p:nvSpPr>
          <p:cNvPr id="9" name="Slide Number Placeholder 8"/>
          <p:cNvSpPr>
            <a:spLocks noGrp="1"/>
          </p:cNvSpPr>
          <p:nvPr>
            <p:ph type="sldNum" sz="quarter" idx="11"/>
          </p:nvPr>
        </p:nvSpPr>
        <p:spPr/>
        <p:txBody>
          <a:bodyPr/>
          <a:lstStyle/>
          <a:p>
            <a:fld id="{CC7BD025-4EE9-4671-ACC6-413961E2A9D0}"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2CFBB5C6-FC50-491F-B016-F37C3A26D40B}" type="datetimeFigureOut">
              <a:rPr lang="en-US" smtClean="0"/>
              <a:pPr/>
              <a:t>6/17/2018</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C7BD025-4EE9-4671-ACC6-413961E2A9D0}"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1 John 2:3-11</a:t>
            </a:r>
          </a:p>
          <a:p>
            <a:r>
              <a:rPr lang="en-US" dirty="0" smtClean="0"/>
              <a:t>A Disciple Sees the Necessity of Obedience</a:t>
            </a:r>
            <a:endParaRPr lang="en-US" dirty="0"/>
          </a:p>
        </p:txBody>
      </p:sp>
      <p:sp>
        <p:nvSpPr>
          <p:cNvPr id="2" name="Title 1"/>
          <p:cNvSpPr>
            <a:spLocks noGrp="1"/>
          </p:cNvSpPr>
          <p:nvPr>
            <p:ph type="ctrTitle"/>
          </p:nvPr>
        </p:nvSpPr>
        <p:spPr/>
        <p:txBody>
          <a:bodyPr/>
          <a:lstStyle/>
          <a:p>
            <a:r>
              <a:rPr lang="en-US" i="1" dirty="0" smtClean="0"/>
              <a:t>Be Transformed</a:t>
            </a:r>
            <a:endParaRPr lang="en-US"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II. </a:t>
            </a:r>
            <a:r>
              <a:rPr lang="en-US" dirty="0"/>
              <a:t>Edict of obedience to Jesus Christ </a:t>
            </a:r>
            <a:r>
              <a:rPr lang="en-US" dirty="0" smtClean="0"/>
              <a:t>(2:7-8)</a:t>
            </a:r>
          </a:p>
          <a:p>
            <a:pPr>
              <a:buNone/>
            </a:pPr>
            <a:r>
              <a:rPr lang="en-US" dirty="0"/>
              <a:t>	</a:t>
            </a:r>
            <a:r>
              <a:rPr lang="en-US" sz="2000" dirty="0" smtClean="0"/>
              <a:t>A. The Old Commandment (v7)</a:t>
            </a:r>
          </a:p>
          <a:p>
            <a:pPr lvl="1">
              <a:buNone/>
            </a:pPr>
            <a:r>
              <a:rPr lang="en-US" sz="1600" dirty="0" smtClean="0"/>
              <a:t>	</a:t>
            </a:r>
            <a:r>
              <a:rPr lang="en-US" sz="1600" b="1" baseline="30000" dirty="0" smtClean="0"/>
              <a:t>7 </a:t>
            </a:r>
            <a:r>
              <a:rPr lang="en-US" sz="1600" dirty="0" smtClean="0"/>
              <a:t>Beloved, I am not writing a new commandment to you, but an old commandment which you have had from the beginning; the old commandment is the word which you have heard.</a:t>
            </a:r>
          </a:p>
          <a:p>
            <a:pPr marL="0" indent="0">
              <a:buNone/>
            </a:pPr>
            <a:endParaRPr lang="en-US" sz="1000" dirty="0" smtClean="0"/>
          </a:p>
          <a:p>
            <a:pPr marL="0" indent="0">
              <a:buNone/>
            </a:pPr>
            <a:r>
              <a:rPr lang="en-US" sz="1600" dirty="0"/>
              <a:t>“We know that we have passed out of death into life, because we love the brethren. He who does not love abides in death.” (1 John 3:14</a:t>
            </a:r>
            <a:r>
              <a:rPr lang="en-US" sz="1600" dirty="0" smtClean="0"/>
              <a:t>)</a:t>
            </a:r>
          </a:p>
          <a:p>
            <a:pPr marL="0" indent="0">
              <a:buNone/>
            </a:pPr>
            <a:endParaRPr lang="en-US" sz="1000" dirty="0"/>
          </a:p>
          <a:p>
            <a:pPr marL="0" indent="0">
              <a:buNone/>
            </a:pPr>
            <a:r>
              <a:rPr lang="en-US" sz="1600" dirty="0" smtClean="0"/>
              <a:t>“By </a:t>
            </a:r>
            <a:r>
              <a:rPr lang="en-US" sz="1600" dirty="0"/>
              <a:t>this all men will know that you are My disciples, if you have love for one another.”(John 13:35</a:t>
            </a:r>
            <a:r>
              <a:rPr lang="en-US" sz="1600" dirty="0" smtClean="0"/>
              <a:t>)</a:t>
            </a:r>
          </a:p>
          <a:p>
            <a:pPr marL="0" indent="0">
              <a:buNone/>
            </a:pPr>
            <a:endParaRPr lang="en-US" sz="1000" dirty="0"/>
          </a:p>
          <a:p>
            <a:pPr marL="0" indent="0">
              <a:buNone/>
            </a:pPr>
            <a:r>
              <a:rPr lang="en-US" sz="1600" dirty="0"/>
              <a:t>“For we also once were foolish ourselves, disobedient, deceived, enslaved to various lusts and pleasures, spending our life in malice and envy, hateful, hating one another.” (Titus 3:3). </a:t>
            </a:r>
          </a:p>
        </p:txBody>
      </p:sp>
      <p:sp>
        <p:nvSpPr>
          <p:cNvPr id="2" name="Title 1"/>
          <p:cNvSpPr>
            <a:spLocks noGrp="1"/>
          </p:cNvSpPr>
          <p:nvPr>
            <p:ph type="title"/>
          </p:nvPr>
        </p:nvSpPr>
        <p:spPr/>
        <p:txBody>
          <a:bodyPr>
            <a:normAutofit fontScale="90000"/>
          </a:bodyPr>
          <a:lstStyle/>
          <a:p>
            <a:r>
              <a:rPr lang="en-US" dirty="0"/>
              <a:t>A Disciple Sees the Necessity of Obedience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II. </a:t>
            </a:r>
            <a:r>
              <a:rPr lang="en-US" dirty="0"/>
              <a:t>Edict of obedience to Jesus Christ </a:t>
            </a:r>
            <a:r>
              <a:rPr lang="en-US" dirty="0" smtClean="0"/>
              <a:t>(2:7-8)</a:t>
            </a:r>
          </a:p>
          <a:p>
            <a:pPr>
              <a:buNone/>
            </a:pPr>
            <a:r>
              <a:rPr lang="en-US" dirty="0"/>
              <a:t>	</a:t>
            </a:r>
            <a:r>
              <a:rPr lang="en-US" sz="2000" dirty="0" smtClean="0"/>
              <a:t>A. The Old Commandment (v7)</a:t>
            </a:r>
          </a:p>
          <a:p>
            <a:pPr lvl="1">
              <a:buNone/>
            </a:pPr>
            <a:r>
              <a:rPr lang="en-US" sz="1600" dirty="0" smtClean="0"/>
              <a:t>	</a:t>
            </a:r>
            <a:r>
              <a:rPr lang="en-US" sz="1600" b="1" baseline="30000" dirty="0" smtClean="0"/>
              <a:t>7 </a:t>
            </a:r>
            <a:r>
              <a:rPr lang="en-US" sz="1600" dirty="0" smtClean="0"/>
              <a:t>Beloved, I am not writing a new commandment to you, but an old commandment which you have had from the beginning; the old commandment is the word which you have heard.</a:t>
            </a:r>
          </a:p>
          <a:p>
            <a:pPr marL="0" indent="0">
              <a:buNone/>
            </a:pPr>
            <a:endParaRPr lang="en-US" sz="1000" dirty="0" smtClean="0"/>
          </a:p>
          <a:p>
            <a:pPr marL="0" indent="0">
              <a:buNone/>
            </a:pPr>
            <a:r>
              <a:rPr lang="en-US" sz="1600" dirty="0"/>
              <a:t>“Because the love of God has been poured out within our hearts through the Holy Spirit who was given to us.” (</a:t>
            </a:r>
            <a:r>
              <a:rPr lang="en-US" sz="1600" dirty="0" smtClean="0"/>
              <a:t>Romans </a:t>
            </a:r>
            <a:r>
              <a:rPr lang="en-US" sz="1600" dirty="0"/>
              <a:t>5:5</a:t>
            </a:r>
            <a:r>
              <a:rPr lang="en-US" sz="1600" dirty="0" smtClean="0"/>
              <a:t>)</a:t>
            </a:r>
          </a:p>
          <a:p>
            <a:pPr marL="0" indent="0">
              <a:buNone/>
            </a:pPr>
            <a:endParaRPr lang="en-US" sz="1600" dirty="0"/>
          </a:p>
          <a:p>
            <a:pPr marL="0" indent="0">
              <a:buNone/>
            </a:pPr>
            <a:r>
              <a:rPr lang="en-US" sz="1600" dirty="0"/>
              <a:t>“Now as to the love of the brethren, you have no need for </a:t>
            </a:r>
            <a:r>
              <a:rPr lang="en-US" sz="1600" i="1" dirty="0"/>
              <a:t>anyone</a:t>
            </a:r>
            <a:r>
              <a:rPr lang="en-US" sz="1600" dirty="0"/>
              <a:t> to write to you, for you yourselves are taught by God to love one </a:t>
            </a:r>
            <a:r>
              <a:rPr lang="en-US" sz="1600" dirty="0" smtClean="0"/>
              <a:t>another. Now </a:t>
            </a:r>
            <a:r>
              <a:rPr lang="en-US" sz="1600" dirty="0"/>
              <a:t>as to the love of the brethren, you have no need for </a:t>
            </a:r>
            <a:r>
              <a:rPr lang="en-US" sz="1600" i="1" dirty="0"/>
              <a:t>anyone</a:t>
            </a:r>
            <a:r>
              <a:rPr lang="en-US" sz="1600" dirty="0"/>
              <a:t> to write to you, for you yourselves are taught by God to love one another</a:t>
            </a:r>
            <a:r>
              <a:rPr lang="en-US" sz="1600" dirty="0" smtClean="0"/>
              <a:t>.” (1 Thessalonians 4:9)</a:t>
            </a:r>
          </a:p>
        </p:txBody>
      </p:sp>
      <p:sp>
        <p:nvSpPr>
          <p:cNvPr id="2" name="Title 1"/>
          <p:cNvSpPr>
            <a:spLocks noGrp="1"/>
          </p:cNvSpPr>
          <p:nvPr>
            <p:ph type="title"/>
          </p:nvPr>
        </p:nvSpPr>
        <p:spPr/>
        <p:txBody>
          <a:bodyPr>
            <a:normAutofit fontScale="90000"/>
          </a:bodyPr>
          <a:lstStyle/>
          <a:p>
            <a:r>
              <a:rPr lang="en-US" dirty="0"/>
              <a:t>A Disciple Sees the Necessity of Obedience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II. </a:t>
            </a:r>
            <a:r>
              <a:rPr lang="en-US" dirty="0"/>
              <a:t>Edict of obedience to Jesus Christ </a:t>
            </a:r>
            <a:r>
              <a:rPr lang="en-US" dirty="0" smtClean="0"/>
              <a:t>(2:7-8)</a:t>
            </a:r>
          </a:p>
          <a:p>
            <a:pPr>
              <a:buNone/>
            </a:pPr>
            <a:r>
              <a:rPr lang="en-US" sz="2000" dirty="0" smtClean="0"/>
              <a:t>	A. The Old Commandment (v7)</a:t>
            </a:r>
          </a:p>
          <a:p>
            <a:pPr>
              <a:buNone/>
            </a:pPr>
            <a:r>
              <a:rPr lang="en-US" sz="2000" dirty="0" smtClean="0"/>
              <a:t>	B. The New Commandment (v8)</a:t>
            </a:r>
          </a:p>
          <a:p>
            <a:pPr lvl="1">
              <a:buNone/>
            </a:pPr>
            <a:r>
              <a:rPr lang="en-US" sz="1600" dirty="0"/>
              <a:t>	</a:t>
            </a:r>
            <a:r>
              <a:rPr lang="en-US" sz="1600" dirty="0" smtClean="0"/>
              <a:t> </a:t>
            </a:r>
            <a:r>
              <a:rPr lang="en-US" sz="1600" b="1" baseline="30000" dirty="0" smtClean="0"/>
              <a:t>8 </a:t>
            </a:r>
            <a:r>
              <a:rPr lang="en-US" sz="1600" dirty="0" smtClean="0"/>
              <a:t>On the other hand, I am writing a new commandment to you, which is true in Him and in you, because the darkness is passing away and the true Light is already shining. </a:t>
            </a:r>
          </a:p>
          <a:p>
            <a:pPr lvl="1">
              <a:buNone/>
            </a:pPr>
            <a:endParaRPr lang="en-US" sz="1600" dirty="0" smtClean="0"/>
          </a:p>
          <a:p>
            <a:pPr marL="0" lvl="1" indent="0">
              <a:buNone/>
            </a:pPr>
            <a:r>
              <a:rPr lang="en-US" sz="1600" dirty="0">
                <a:solidFill>
                  <a:schemeClr val="tx1"/>
                </a:solidFill>
              </a:rPr>
              <a:t>“A new commandment I give to you, that you love one another, even as I have loved you, that you also love one another.” (John 13:34</a:t>
            </a:r>
            <a:r>
              <a:rPr lang="en-US" sz="1600" dirty="0" smtClean="0">
                <a:solidFill>
                  <a:schemeClr val="tx1"/>
                </a:solidFill>
              </a:rPr>
              <a:t>)</a:t>
            </a:r>
          </a:p>
          <a:p>
            <a:pPr marL="0" lvl="1" indent="0">
              <a:buNone/>
            </a:pPr>
            <a:endParaRPr lang="en-US" sz="1000" dirty="0">
              <a:solidFill>
                <a:schemeClr val="tx1"/>
              </a:solidFill>
            </a:endParaRPr>
          </a:p>
          <a:p>
            <a:pPr marL="0" lvl="1" indent="0">
              <a:buNone/>
            </a:pPr>
            <a:r>
              <a:rPr lang="en-US" sz="1600" dirty="0">
                <a:solidFill>
                  <a:schemeClr val="tx1"/>
                </a:solidFill>
              </a:rPr>
              <a:t>"The Light shines in the darkness, and the darkness did not comprehend it." (John 1:5). </a:t>
            </a:r>
            <a:endParaRPr lang="en-US" sz="1600" dirty="0" smtClean="0">
              <a:solidFill>
                <a:schemeClr val="tx1"/>
              </a:solidFill>
            </a:endParaRPr>
          </a:p>
          <a:p>
            <a:pPr>
              <a:buNone/>
            </a:pPr>
            <a:endParaRPr lang="en-US" sz="1000" dirty="0"/>
          </a:p>
          <a:p>
            <a:pPr marL="0" indent="0">
              <a:buNone/>
            </a:pPr>
            <a:r>
              <a:rPr lang="en-US" sz="1600" dirty="0"/>
              <a:t>"But the path of the righteous is like the light of dawn, That shines brighter and brighter until the full day." (</a:t>
            </a:r>
            <a:r>
              <a:rPr lang="en-US" sz="1600" dirty="0" smtClean="0"/>
              <a:t>Proverbs </a:t>
            </a:r>
            <a:r>
              <a:rPr lang="en-US" sz="1600" dirty="0"/>
              <a:t>4:18). </a:t>
            </a:r>
          </a:p>
        </p:txBody>
      </p:sp>
      <p:sp>
        <p:nvSpPr>
          <p:cNvPr id="2" name="Title 1"/>
          <p:cNvSpPr>
            <a:spLocks noGrp="1"/>
          </p:cNvSpPr>
          <p:nvPr>
            <p:ph type="title"/>
          </p:nvPr>
        </p:nvSpPr>
        <p:spPr/>
        <p:txBody>
          <a:bodyPr>
            <a:normAutofit fontScale="90000"/>
          </a:bodyPr>
          <a:lstStyle/>
          <a:p>
            <a:r>
              <a:rPr lang="en-US" dirty="0"/>
              <a:t>A Disciple Sees the Necessity of Obedience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buNone/>
            </a:pPr>
            <a:r>
              <a:rPr lang="en-US" dirty="0" smtClean="0"/>
              <a:t>III. </a:t>
            </a:r>
            <a:r>
              <a:rPr lang="en-US" dirty="0"/>
              <a:t>Effect of Obedience to Jesus </a:t>
            </a:r>
            <a:r>
              <a:rPr lang="en-US" dirty="0" smtClean="0"/>
              <a:t>Christ (2:9-11)</a:t>
            </a:r>
          </a:p>
          <a:p>
            <a:pPr lvl="0">
              <a:buNone/>
            </a:pPr>
            <a:r>
              <a:rPr lang="en-US" sz="2000" dirty="0"/>
              <a:t>	</a:t>
            </a:r>
            <a:r>
              <a:rPr lang="en-US" sz="2000" dirty="0" smtClean="0"/>
              <a:t>A. Hate the Brethren and you are in the darkness (v9)</a:t>
            </a:r>
          </a:p>
          <a:p>
            <a:pPr lvl="0">
              <a:buNone/>
            </a:pPr>
            <a:r>
              <a:rPr lang="en-US" sz="1600" dirty="0" smtClean="0"/>
              <a:t>		</a:t>
            </a:r>
            <a:r>
              <a:rPr lang="en-US" sz="1600" dirty="0">
                <a:solidFill>
                  <a:schemeClr val="tx2"/>
                </a:solidFill>
              </a:rPr>
              <a:t>“The one who says he is in the Light and </a:t>
            </a:r>
            <a:r>
              <a:rPr lang="en-US" sz="1600" i="1" dirty="0">
                <a:solidFill>
                  <a:schemeClr val="tx2"/>
                </a:solidFill>
              </a:rPr>
              <a:t>yet</a:t>
            </a:r>
            <a:r>
              <a:rPr lang="en-US" sz="1600" dirty="0">
                <a:solidFill>
                  <a:schemeClr val="tx2"/>
                </a:solidFill>
              </a:rPr>
              <a:t> hates his brother is in the darkness </a:t>
            </a:r>
            <a:r>
              <a:rPr lang="en-US" sz="1600" dirty="0" smtClean="0">
                <a:solidFill>
                  <a:schemeClr val="tx2"/>
                </a:solidFill>
              </a:rPr>
              <a:t>	until now.”</a:t>
            </a:r>
            <a:r>
              <a:rPr lang="en-US" sz="1600" dirty="0"/>
              <a:t>	</a:t>
            </a:r>
            <a:endParaRPr lang="en-US" sz="1600" dirty="0" smtClean="0"/>
          </a:p>
          <a:p>
            <a:pPr lvl="0">
              <a:buNone/>
            </a:pPr>
            <a:endParaRPr lang="en-US" sz="1000" dirty="0" smtClean="0"/>
          </a:p>
          <a:p>
            <a:pPr lvl="0">
              <a:buNone/>
            </a:pPr>
            <a:r>
              <a:rPr lang="en-US" sz="2000" dirty="0" smtClean="0"/>
              <a:t>Thought</a:t>
            </a:r>
            <a:endParaRPr lang="en-US" sz="2000" dirty="0"/>
          </a:p>
          <a:p>
            <a:pPr lvl="0">
              <a:buNone/>
            </a:pPr>
            <a:r>
              <a:rPr lang="en-US" sz="2000" dirty="0" smtClean="0"/>
              <a:t>	To be a true Christian we must love every fellow believer. This is an outworking of faith that we receive as new creatures in Jesus Christ.  For He loved all, even those who nailed Him to that cross.  He loved them all, because those where the ones He came to save.  To walk as He walked, how ought we love others? Our love should extend first to the brethren and then our love should extend to those outside the church, but to not love the brethren, but those outside the church, that is evidence of where our faith resides.</a:t>
            </a:r>
          </a:p>
        </p:txBody>
      </p:sp>
      <p:sp>
        <p:nvSpPr>
          <p:cNvPr id="2" name="Title 1"/>
          <p:cNvSpPr>
            <a:spLocks noGrp="1"/>
          </p:cNvSpPr>
          <p:nvPr>
            <p:ph type="title"/>
          </p:nvPr>
        </p:nvSpPr>
        <p:spPr/>
        <p:txBody>
          <a:bodyPr>
            <a:normAutofit fontScale="90000"/>
          </a:bodyPr>
          <a:lstStyle/>
          <a:p>
            <a:r>
              <a:rPr lang="en-US" dirty="0"/>
              <a:t>A Disciple Sees the Necessity of Obedience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buNone/>
            </a:pPr>
            <a:r>
              <a:rPr lang="en-US" dirty="0" smtClean="0"/>
              <a:t>III. </a:t>
            </a:r>
            <a:r>
              <a:rPr lang="en-US" dirty="0"/>
              <a:t>Effect of Obedience to Jesus </a:t>
            </a:r>
            <a:r>
              <a:rPr lang="en-US" dirty="0" smtClean="0"/>
              <a:t>Christ (2:9-11)</a:t>
            </a:r>
          </a:p>
          <a:p>
            <a:pPr lvl="0">
              <a:buNone/>
            </a:pPr>
            <a:r>
              <a:rPr lang="en-US" sz="2000" dirty="0"/>
              <a:t>	</a:t>
            </a:r>
            <a:r>
              <a:rPr lang="en-US" sz="2000" dirty="0" smtClean="0"/>
              <a:t>A. Hate the Brethren and you are in the darkness (v9)</a:t>
            </a:r>
          </a:p>
          <a:p>
            <a:pPr lvl="0">
              <a:buNone/>
            </a:pPr>
            <a:r>
              <a:rPr lang="en-US" sz="1600" dirty="0" smtClean="0"/>
              <a:t>	</a:t>
            </a:r>
            <a:r>
              <a:rPr lang="en-US" sz="2000" dirty="0" smtClean="0"/>
              <a:t>B. Love the Brethren and you are in the light (v10)</a:t>
            </a:r>
          </a:p>
          <a:p>
            <a:pPr lvl="0">
              <a:buNone/>
            </a:pPr>
            <a:r>
              <a:rPr lang="en-US" sz="1600" dirty="0"/>
              <a:t>	</a:t>
            </a:r>
            <a:r>
              <a:rPr lang="en-US" sz="1600" dirty="0" smtClean="0"/>
              <a:t>	</a:t>
            </a:r>
            <a:r>
              <a:rPr lang="en-US" sz="1600" dirty="0">
                <a:solidFill>
                  <a:schemeClr val="tx2"/>
                </a:solidFill>
              </a:rPr>
              <a:t>“The one who loves his brother abides in the Light and there is no </a:t>
            </a:r>
            <a:r>
              <a:rPr lang="en-US" sz="1600" dirty="0" smtClean="0">
                <a:solidFill>
                  <a:schemeClr val="tx2"/>
                </a:solidFill>
              </a:rPr>
              <a:t>cause </a:t>
            </a:r>
            <a:r>
              <a:rPr lang="en-US" sz="1600" dirty="0">
                <a:solidFill>
                  <a:schemeClr val="tx2"/>
                </a:solidFill>
              </a:rPr>
              <a:t>for </a:t>
            </a:r>
            <a:r>
              <a:rPr lang="en-US" sz="1600" dirty="0" smtClean="0">
                <a:solidFill>
                  <a:schemeClr val="tx2"/>
                </a:solidFill>
              </a:rPr>
              <a:t>	stumbling in </a:t>
            </a:r>
            <a:r>
              <a:rPr lang="en-US" sz="1600" dirty="0">
                <a:solidFill>
                  <a:schemeClr val="tx2"/>
                </a:solidFill>
              </a:rPr>
              <a:t>him</a:t>
            </a:r>
            <a:r>
              <a:rPr lang="en-US" sz="1600" dirty="0" smtClean="0">
                <a:solidFill>
                  <a:schemeClr val="tx2"/>
                </a:solidFill>
              </a:rPr>
              <a:t>.”</a:t>
            </a:r>
          </a:p>
          <a:p>
            <a:pPr lvl="0">
              <a:buNone/>
            </a:pPr>
            <a:endParaRPr lang="en-US" sz="1000" dirty="0"/>
          </a:p>
          <a:p>
            <a:pPr lvl="0">
              <a:buNone/>
            </a:pPr>
            <a:r>
              <a:rPr lang="en-US" sz="2000" dirty="0" smtClean="0"/>
              <a:t>Thought</a:t>
            </a:r>
          </a:p>
          <a:p>
            <a:pPr lvl="0">
              <a:buNone/>
            </a:pPr>
            <a:r>
              <a:rPr lang="en-US" sz="2000" dirty="0"/>
              <a:t>	</a:t>
            </a:r>
            <a:r>
              <a:rPr lang="en-US" sz="2000" dirty="0" smtClean="0"/>
              <a:t>To love the brethren it demonstrates our faith in Jesus Christ.  It is evidence of our submission to Jesus’ Lordship over our lives it is evidence of our humbling of our hearts as we seek place others above ourselves.  An unintended benefit that we receive when we love the brethren is that we will be loved in return. </a:t>
            </a:r>
          </a:p>
          <a:p>
            <a:pPr>
              <a:buNone/>
            </a:pPr>
            <a:endParaRPr lang="en-US" dirty="0"/>
          </a:p>
        </p:txBody>
      </p:sp>
      <p:sp>
        <p:nvSpPr>
          <p:cNvPr id="2" name="Title 1"/>
          <p:cNvSpPr>
            <a:spLocks noGrp="1"/>
          </p:cNvSpPr>
          <p:nvPr>
            <p:ph type="title"/>
          </p:nvPr>
        </p:nvSpPr>
        <p:spPr/>
        <p:txBody>
          <a:bodyPr>
            <a:normAutofit fontScale="90000"/>
          </a:bodyPr>
          <a:lstStyle/>
          <a:p>
            <a:r>
              <a:rPr lang="en-US" dirty="0"/>
              <a:t>A Disciple Sees the Necessity of Obedience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0">
              <a:buNone/>
            </a:pPr>
            <a:r>
              <a:rPr lang="en-US" sz="2800" dirty="0" smtClean="0"/>
              <a:t>III. </a:t>
            </a:r>
            <a:r>
              <a:rPr lang="en-US" sz="2800" dirty="0"/>
              <a:t>Effect of Obedience to Jesus </a:t>
            </a:r>
            <a:r>
              <a:rPr lang="en-US" sz="2800" dirty="0" smtClean="0"/>
              <a:t>Christ (2:9-11)</a:t>
            </a:r>
          </a:p>
          <a:p>
            <a:pPr lvl="0">
              <a:buNone/>
            </a:pPr>
            <a:r>
              <a:rPr lang="en-US" sz="2200" dirty="0"/>
              <a:t>	</a:t>
            </a:r>
            <a:r>
              <a:rPr lang="en-US" sz="2200" dirty="0" smtClean="0"/>
              <a:t>A. Hate the Brethren and you are in the darkness (v9)</a:t>
            </a:r>
          </a:p>
          <a:p>
            <a:pPr lvl="0">
              <a:buNone/>
            </a:pPr>
            <a:r>
              <a:rPr lang="en-US" sz="2200" dirty="0" smtClean="0"/>
              <a:t>	B. Love the Brethren and you are in the light (v10)</a:t>
            </a:r>
          </a:p>
          <a:p>
            <a:pPr lvl="0">
              <a:buNone/>
            </a:pPr>
            <a:r>
              <a:rPr lang="en-US" sz="2200" dirty="0" smtClean="0"/>
              <a:t>	C. Hate the Brethren and you are blind (v11)</a:t>
            </a:r>
          </a:p>
          <a:p>
            <a:pPr lvl="0">
              <a:buNone/>
            </a:pPr>
            <a:r>
              <a:rPr lang="en-US" sz="1700" dirty="0"/>
              <a:t>	</a:t>
            </a:r>
            <a:r>
              <a:rPr lang="en-US" sz="1700" dirty="0" smtClean="0"/>
              <a:t>	</a:t>
            </a:r>
            <a:r>
              <a:rPr lang="en-US" sz="1700" dirty="0">
                <a:solidFill>
                  <a:schemeClr val="tx2"/>
                </a:solidFill>
              </a:rPr>
              <a:t>“But the one who hates his brother is in the darkness and walks in the darkness, </a:t>
            </a:r>
            <a:r>
              <a:rPr lang="en-US" sz="1700" dirty="0" smtClean="0">
                <a:solidFill>
                  <a:schemeClr val="tx2"/>
                </a:solidFill>
              </a:rPr>
              <a:t>	and does </a:t>
            </a:r>
            <a:r>
              <a:rPr lang="en-US" sz="1700" dirty="0">
                <a:solidFill>
                  <a:schemeClr val="tx2"/>
                </a:solidFill>
              </a:rPr>
              <a:t>not know </a:t>
            </a:r>
            <a:r>
              <a:rPr lang="en-US" sz="1700" dirty="0" smtClean="0">
                <a:solidFill>
                  <a:schemeClr val="tx2"/>
                </a:solidFill>
              </a:rPr>
              <a:t>where </a:t>
            </a:r>
            <a:r>
              <a:rPr lang="en-US" sz="1700" dirty="0">
                <a:solidFill>
                  <a:schemeClr val="tx2"/>
                </a:solidFill>
              </a:rPr>
              <a:t>he </a:t>
            </a:r>
            <a:r>
              <a:rPr lang="en-US" sz="1700" dirty="0" smtClean="0">
                <a:solidFill>
                  <a:schemeClr val="tx2"/>
                </a:solidFill>
              </a:rPr>
              <a:t>is going </a:t>
            </a:r>
            <a:r>
              <a:rPr lang="en-US" sz="1700" dirty="0">
                <a:solidFill>
                  <a:schemeClr val="tx2"/>
                </a:solidFill>
              </a:rPr>
              <a:t>because the darkness has blinded his </a:t>
            </a:r>
            <a:r>
              <a:rPr lang="en-US" sz="1700" dirty="0" smtClean="0">
                <a:solidFill>
                  <a:schemeClr val="tx2"/>
                </a:solidFill>
              </a:rPr>
              <a:t>eyes.”</a:t>
            </a:r>
          </a:p>
          <a:p>
            <a:pPr lvl="0">
              <a:buNone/>
            </a:pPr>
            <a:endParaRPr lang="en-US" sz="1100" dirty="0"/>
          </a:p>
          <a:p>
            <a:pPr lvl="0">
              <a:buNone/>
            </a:pPr>
            <a:r>
              <a:rPr lang="en-US" sz="2200" dirty="0" smtClean="0"/>
              <a:t>Thought</a:t>
            </a:r>
          </a:p>
          <a:p>
            <a:pPr lvl="0">
              <a:buNone/>
            </a:pPr>
            <a:r>
              <a:rPr lang="en-US" sz="2200" dirty="0"/>
              <a:t>	</a:t>
            </a:r>
            <a:r>
              <a:rPr lang="en-US" sz="2200" dirty="0" smtClean="0"/>
              <a:t>We can love or hate other Christians and many times our hate for the brethren are poorly constructed excuses and always unbiblical.  However, loving one another does not mean that we are all best friends and wish to be in each others company’s at all times.  We are to love one another, even if our personalities do not mix well, look deeper into when Jesus called Matthew the tax collect for Rome and Simeon the Zealot who despised all things Rome, even Jewish supports of Rome. </a:t>
            </a:r>
          </a:p>
        </p:txBody>
      </p:sp>
      <p:sp>
        <p:nvSpPr>
          <p:cNvPr id="2" name="Title 1"/>
          <p:cNvSpPr>
            <a:spLocks noGrp="1"/>
          </p:cNvSpPr>
          <p:nvPr>
            <p:ph type="title"/>
          </p:nvPr>
        </p:nvSpPr>
        <p:spPr/>
        <p:txBody>
          <a:bodyPr>
            <a:normAutofit fontScale="90000"/>
          </a:bodyPr>
          <a:lstStyle/>
          <a:p>
            <a:r>
              <a:rPr lang="en-US" dirty="0"/>
              <a:t>A Disciple Sees the Necessity of Obedience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Font typeface="+mj-lt"/>
              <a:buAutoNum type="arabicPeriod"/>
            </a:pPr>
            <a:r>
              <a:rPr lang="en-US" dirty="0" smtClean="0"/>
              <a:t>Do you know Jesus?</a:t>
            </a:r>
          </a:p>
          <a:p>
            <a:pPr marL="514350" indent="-514350">
              <a:buFont typeface="+mj-lt"/>
              <a:buAutoNum type="arabicPeriod"/>
            </a:pPr>
            <a:r>
              <a:rPr lang="en-US" dirty="0" smtClean="0"/>
              <a:t>Do you Keep His commandments?</a:t>
            </a:r>
          </a:p>
          <a:p>
            <a:pPr marL="514350" indent="-514350">
              <a:buFont typeface="+mj-lt"/>
              <a:buAutoNum type="arabicPeriod"/>
            </a:pPr>
            <a:r>
              <a:rPr lang="en-US" dirty="0" smtClean="0"/>
              <a:t>Do you abide in Jesus?</a:t>
            </a:r>
          </a:p>
          <a:p>
            <a:pPr marL="514350" indent="-514350">
              <a:buFont typeface="+mj-lt"/>
              <a:buAutoNum type="arabicPeriod"/>
            </a:pPr>
            <a:r>
              <a:rPr lang="en-US" dirty="0" smtClean="0"/>
              <a:t>Are you walking in the same manner as He walked?</a:t>
            </a:r>
          </a:p>
          <a:p>
            <a:pPr marL="514350" indent="-514350">
              <a:buFont typeface="+mj-lt"/>
              <a:buAutoNum type="arabicPeriod"/>
            </a:pPr>
            <a:r>
              <a:rPr lang="en-US" dirty="0" smtClean="0"/>
              <a:t>Do you live your life and express your love in such a way that it declares that you are in the Light of Christ?</a:t>
            </a:r>
            <a:endParaRPr lang="en-US" dirty="0"/>
          </a:p>
        </p:txBody>
      </p:sp>
      <p:sp>
        <p:nvSpPr>
          <p:cNvPr id="2" name="Title 1"/>
          <p:cNvSpPr>
            <a:spLocks noGrp="1"/>
          </p:cNvSpPr>
          <p:nvPr>
            <p:ph type="title"/>
          </p:nvPr>
        </p:nvSpPr>
        <p:spPr/>
        <p:txBody>
          <a:bodyPr>
            <a:normAutofit fontScale="90000"/>
          </a:bodyPr>
          <a:lstStyle/>
          <a:p>
            <a:r>
              <a:rPr lang="en-US" dirty="0"/>
              <a:t>A Disciple Sees the Necessity of Obedience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b="1" dirty="0" smtClean="0"/>
          </a:p>
          <a:p>
            <a:pPr marL="0" indent="0">
              <a:buNone/>
            </a:pPr>
            <a:r>
              <a:rPr lang="en-US" b="1" dirty="0" smtClean="0"/>
              <a:t>Big Idea: A </a:t>
            </a:r>
            <a:r>
              <a:rPr lang="en-US" b="1" dirty="0"/>
              <a:t>true disciple obeys God’s Word and loves God’s people</a:t>
            </a:r>
            <a:endParaRPr lang="en-US" dirty="0"/>
          </a:p>
        </p:txBody>
      </p:sp>
      <p:sp>
        <p:nvSpPr>
          <p:cNvPr id="2" name="Title 1"/>
          <p:cNvSpPr>
            <a:spLocks noGrp="1"/>
          </p:cNvSpPr>
          <p:nvPr>
            <p:ph type="title"/>
          </p:nvPr>
        </p:nvSpPr>
        <p:spPr/>
        <p:txBody>
          <a:bodyPr>
            <a:normAutofit fontScale="90000"/>
          </a:bodyPr>
          <a:lstStyle/>
          <a:p>
            <a:r>
              <a:rPr lang="en-US" dirty="0" smtClean="0"/>
              <a:t>A Disciple Sees the Necessity of Obedience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buNone/>
            </a:pPr>
            <a:r>
              <a:rPr lang="en-US" sz="3000" dirty="0" smtClean="0"/>
              <a:t>1 John 2:3-6</a:t>
            </a:r>
            <a:endParaRPr lang="en-US" sz="3000" b="1" baseline="30000" dirty="0" smtClean="0"/>
          </a:p>
          <a:p>
            <a:pPr marL="0" indent="0">
              <a:buNone/>
            </a:pPr>
            <a:r>
              <a:rPr lang="en-US" sz="3000" b="1" baseline="30000" dirty="0" smtClean="0"/>
              <a:t>3</a:t>
            </a:r>
            <a:r>
              <a:rPr lang="en-US" sz="3000" b="1" baseline="30000" dirty="0"/>
              <a:t> </a:t>
            </a:r>
            <a:r>
              <a:rPr lang="en-US" sz="3000" dirty="0"/>
              <a:t>By this we know that we have come to </a:t>
            </a:r>
            <a:r>
              <a:rPr lang="en-US" sz="3000" dirty="0" smtClean="0"/>
              <a:t>know Him</a:t>
            </a:r>
            <a:r>
              <a:rPr lang="en-US" sz="3000" dirty="0"/>
              <a:t>, if we keep His commandments. </a:t>
            </a:r>
            <a:r>
              <a:rPr lang="en-US" sz="3000" b="1" baseline="30000" dirty="0"/>
              <a:t>4 </a:t>
            </a:r>
            <a:r>
              <a:rPr lang="en-US" sz="3000" dirty="0"/>
              <a:t>The one who says, “I have come to know Him,” and does not keep His commandments, is a liar, and the truth is not in him; </a:t>
            </a:r>
            <a:r>
              <a:rPr lang="en-US" sz="3000" b="1" baseline="30000" dirty="0"/>
              <a:t>5 </a:t>
            </a:r>
            <a:r>
              <a:rPr lang="en-US" sz="3000" dirty="0"/>
              <a:t>but whoever keeps His word, in him the love of God has truly been perfected. By this we know that we are in Him: </a:t>
            </a:r>
            <a:r>
              <a:rPr lang="en-US" sz="3000" b="1" baseline="30000" dirty="0"/>
              <a:t>6 </a:t>
            </a:r>
            <a:r>
              <a:rPr lang="en-US" sz="3000" dirty="0"/>
              <a:t>the one who says he abides in Him ought himself to walk in the same manner as He walked.</a:t>
            </a:r>
          </a:p>
          <a:p>
            <a:pPr>
              <a:buNone/>
            </a:pPr>
            <a:endParaRPr lang="en-US" dirty="0"/>
          </a:p>
        </p:txBody>
      </p:sp>
      <p:sp>
        <p:nvSpPr>
          <p:cNvPr id="2" name="Title 1"/>
          <p:cNvSpPr>
            <a:spLocks noGrp="1"/>
          </p:cNvSpPr>
          <p:nvPr>
            <p:ph type="title"/>
          </p:nvPr>
        </p:nvSpPr>
        <p:spPr/>
        <p:txBody>
          <a:bodyPr>
            <a:normAutofit fontScale="90000"/>
          </a:bodyPr>
          <a:lstStyle/>
          <a:p>
            <a:r>
              <a:rPr lang="en-US" dirty="0" smtClean="0"/>
              <a:t>A Disciple Sees the Necessity of Obedience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800" dirty="0" smtClean="0"/>
              <a:t>1 John 2:7-8</a:t>
            </a:r>
            <a:endParaRPr lang="en-US" sz="2800" b="1" baseline="30000" dirty="0" smtClean="0"/>
          </a:p>
          <a:p>
            <a:pPr marL="0" indent="0">
              <a:buNone/>
            </a:pPr>
            <a:r>
              <a:rPr lang="en-US" sz="2800" b="1" baseline="30000" dirty="0" smtClean="0"/>
              <a:t>7</a:t>
            </a:r>
            <a:r>
              <a:rPr lang="en-US" sz="2800" b="1" baseline="30000" dirty="0"/>
              <a:t> </a:t>
            </a:r>
            <a:r>
              <a:rPr lang="en-US" sz="2800" dirty="0"/>
              <a:t>Beloved, I am not writing a new commandment to you, but an old commandment which you have had from the beginning; the old commandment is the word which you have heard. </a:t>
            </a:r>
            <a:r>
              <a:rPr lang="en-US" sz="2800" b="1" baseline="30000" dirty="0" smtClean="0"/>
              <a:t>8 </a:t>
            </a:r>
            <a:r>
              <a:rPr lang="en-US" sz="2800" dirty="0" smtClean="0"/>
              <a:t>On the </a:t>
            </a:r>
            <a:r>
              <a:rPr lang="en-US" sz="2800" dirty="0"/>
              <a:t>other hand, I am writing a new commandment to you, which is true in Him and in you, because the darkness is passing away and the true Light is already shining</a:t>
            </a:r>
            <a:r>
              <a:rPr lang="en-US" sz="2800" dirty="0" smtClean="0"/>
              <a:t>.</a:t>
            </a:r>
            <a:endParaRPr lang="en-US" sz="2800" dirty="0"/>
          </a:p>
        </p:txBody>
      </p:sp>
      <p:sp>
        <p:nvSpPr>
          <p:cNvPr id="2" name="Title 1"/>
          <p:cNvSpPr>
            <a:spLocks noGrp="1"/>
          </p:cNvSpPr>
          <p:nvPr>
            <p:ph type="title"/>
          </p:nvPr>
        </p:nvSpPr>
        <p:spPr/>
        <p:txBody>
          <a:bodyPr>
            <a:normAutofit fontScale="90000"/>
          </a:bodyPr>
          <a:lstStyle/>
          <a:p>
            <a:r>
              <a:rPr lang="en-US" dirty="0" smtClean="0"/>
              <a:t>A Disciple Sees the Necessity of Obedience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sz="2800" dirty="0" smtClean="0"/>
              <a:t>1 John 2:9-11</a:t>
            </a:r>
            <a:endParaRPr lang="en-US" sz="2800" b="1" baseline="30000" dirty="0" smtClean="0"/>
          </a:p>
          <a:p>
            <a:pPr marL="0" indent="0">
              <a:buNone/>
            </a:pPr>
            <a:r>
              <a:rPr lang="en-US" sz="2800" b="1" baseline="30000" dirty="0" smtClean="0"/>
              <a:t>9 </a:t>
            </a:r>
            <a:r>
              <a:rPr lang="en-US" sz="2800" dirty="0" smtClean="0"/>
              <a:t>The one who says he is in the Light and </a:t>
            </a:r>
            <a:r>
              <a:rPr lang="en-US" sz="2800" i="1" dirty="0" smtClean="0"/>
              <a:t>yet</a:t>
            </a:r>
            <a:r>
              <a:rPr lang="en-US" sz="2800" dirty="0" smtClean="0"/>
              <a:t> hates his brother is in the darkness until now. </a:t>
            </a:r>
            <a:r>
              <a:rPr lang="en-US" sz="2800" b="1" baseline="30000" dirty="0" smtClean="0"/>
              <a:t>10 </a:t>
            </a:r>
            <a:r>
              <a:rPr lang="en-US" sz="2800" dirty="0" smtClean="0"/>
              <a:t>The one who loves his brother abides in the Light and there is no cause for stumbling in him.</a:t>
            </a:r>
            <a:r>
              <a:rPr lang="en-US" sz="2800" b="1" baseline="30000" dirty="0" smtClean="0"/>
              <a:t>11 </a:t>
            </a:r>
            <a:r>
              <a:rPr lang="en-US" sz="2800" dirty="0" smtClean="0"/>
              <a:t>But the one who hates his brother is in the darkness and walks in the darkness, and does not know where he is going because the darkness has blinded his eyes.</a:t>
            </a:r>
            <a:endParaRPr lang="en-US" sz="2800" dirty="0"/>
          </a:p>
        </p:txBody>
      </p:sp>
      <p:sp>
        <p:nvSpPr>
          <p:cNvPr id="2" name="Title 1"/>
          <p:cNvSpPr>
            <a:spLocks noGrp="1"/>
          </p:cNvSpPr>
          <p:nvPr>
            <p:ph type="title"/>
          </p:nvPr>
        </p:nvSpPr>
        <p:spPr/>
        <p:txBody>
          <a:bodyPr>
            <a:normAutofit fontScale="90000"/>
          </a:bodyPr>
          <a:lstStyle/>
          <a:p>
            <a:r>
              <a:rPr lang="en-US" dirty="0" smtClean="0"/>
              <a:t>A Disciple Sees the Necessity of Obedience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buNone/>
            </a:pPr>
            <a:r>
              <a:rPr lang="en-US" dirty="0" smtClean="0"/>
              <a:t>I. </a:t>
            </a:r>
            <a:r>
              <a:rPr lang="en-US" dirty="0"/>
              <a:t>Evidence of obedience to Jesus Christ  (2:3-6)</a:t>
            </a:r>
            <a:endParaRPr lang="en-US" dirty="0" smtClean="0"/>
          </a:p>
          <a:p>
            <a:pPr>
              <a:spcBef>
                <a:spcPts val="0"/>
              </a:spcBef>
              <a:buNone/>
            </a:pPr>
            <a:r>
              <a:rPr lang="en-US" dirty="0" smtClean="0"/>
              <a:t>	</a:t>
            </a:r>
            <a:r>
              <a:rPr lang="en-US" sz="2000" dirty="0"/>
              <a:t>A</a:t>
            </a:r>
            <a:r>
              <a:rPr lang="en-US" sz="2000" dirty="0" smtClean="0"/>
              <a:t>. Test our faith by His Word. (v3-4)</a:t>
            </a:r>
          </a:p>
          <a:p>
            <a:pPr>
              <a:buNone/>
            </a:pPr>
            <a:r>
              <a:rPr lang="en-US" sz="1600" dirty="0"/>
              <a:t>	</a:t>
            </a:r>
            <a:r>
              <a:rPr lang="en-US" sz="1600" dirty="0" smtClean="0"/>
              <a:t>	</a:t>
            </a:r>
            <a:r>
              <a:rPr lang="en-US" sz="1600" b="1" baseline="30000" dirty="0">
                <a:solidFill>
                  <a:schemeClr val="tx2"/>
                </a:solidFill>
              </a:rPr>
              <a:t>3 </a:t>
            </a:r>
            <a:r>
              <a:rPr lang="en-US" sz="1600" dirty="0">
                <a:solidFill>
                  <a:schemeClr val="tx2"/>
                </a:solidFill>
              </a:rPr>
              <a:t>By this we know that we have come to know Him, if we keep His </a:t>
            </a:r>
            <a:r>
              <a:rPr lang="en-US" sz="1600" dirty="0" smtClean="0">
                <a:solidFill>
                  <a:schemeClr val="tx2"/>
                </a:solidFill>
              </a:rPr>
              <a:t>	commandments</a:t>
            </a:r>
            <a:r>
              <a:rPr lang="en-US" sz="1600" dirty="0">
                <a:solidFill>
                  <a:schemeClr val="tx2"/>
                </a:solidFill>
              </a:rPr>
              <a:t>. </a:t>
            </a:r>
            <a:r>
              <a:rPr lang="en-US" sz="1600" b="1" baseline="30000" dirty="0">
                <a:solidFill>
                  <a:schemeClr val="tx2"/>
                </a:solidFill>
              </a:rPr>
              <a:t>4 </a:t>
            </a:r>
            <a:r>
              <a:rPr lang="en-US" sz="1600" dirty="0">
                <a:solidFill>
                  <a:schemeClr val="tx2"/>
                </a:solidFill>
              </a:rPr>
              <a:t>The one who says, “I have come to know Him,” and does not </a:t>
            </a:r>
            <a:r>
              <a:rPr lang="en-US" sz="1600" dirty="0" smtClean="0">
                <a:solidFill>
                  <a:schemeClr val="tx2"/>
                </a:solidFill>
              </a:rPr>
              <a:t>	keep His </a:t>
            </a:r>
            <a:r>
              <a:rPr lang="en-US" sz="1600" dirty="0">
                <a:solidFill>
                  <a:schemeClr val="tx2"/>
                </a:solidFill>
              </a:rPr>
              <a:t>commandments, is a liar, and the truth is not in him; </a:t>
            </a:r>
            <a:endParaRPr lang="en-US" sz="1600" dirty="0" smtClean="0">
              <a:solidFill>
                <a:schemeClr val="tx2"/>
              </a:solidFill>
            </a:endParaRPr>
          </a:p>
          <a:p>
            <a:pPr>
              <a:buNone/>
            </a:pPr>
            <a:r>
              <a:rPr lang="en-US" sz="1000" dirty="0"/>
              <a:t>		</a:t>
            </a:r>
          </a:p>
          <a:p>
            <a:pPr>
              <a:buNone/>
            </a:pPr>
            <a:r>
              <a:rPr lang="en-US" sz="1600" dirty="0" smtClean="0"/>
              <a:t>		There are 3 marks of a true believer in Jesus:</a:t>
            </a:r>
          </a:p>
          <a:p>
            <a:pPr>
              <a:buNone/>
            </a:pPr>
            <a:r>
              <a:rPr lang="en-US" sz="1600" dirty="0" smtClean="0"/>
              <a:t>			1. Obedience to Christ (v3)</a:t>
            </a:r>
          </a:p>
          <a:p>
            <a:pPr>
              <a:buNone/>
            </a:pPr>
            <a:r>
              <a:rPr lang="en-US" sz="1600" dirty="0"/>
              <a:t>	</a:t>
            </a:r>
            <a:r>
              <a:rPr lang="en-US" sz="1600" dirty="0" smtClean="0"/>
              <a:t>		2. Genuine love for fellow Christians (v4)</a:t>
            </a:r>
          </a:p>
          <a:p>
            <a:pPr>
              <a:buNone/>
            </a:pPr>
            <a:r>
              <a:rPr lang="en-US" sz="1600" dirty="0"/>
              <a:t>	</a:t>
            </a:r>
            <a:r>
              <a:rPr lang="en-US" sz="1600" dirty="0" smtClean="0"/>
              <a:t>		3. Love for God and not for the world (v15-17)</a:t>
            </a:r>
          </a:p>
          <a:p>
            <a:pPr>
              <a:buNone/>
            </a:pPr>
            <a:endParaRPr lang="en-US" sz="1000" dirty="0" smtClean="0"/>
          </a:p>
          <a:p>
            <a:pPr>
              <a:buNone/>
            </a:pPr>
            <a:r>
              <a:rPr lang="en-US" sz="1600" dirty="0" smtClean="0"/>
              <a:t>Jesus told us:</a:t>
            </a:r>
          </a:p>
          <a:p>
            <a:pPr>
              <a:buNone/>
            </a:pPr>
            <a:r>
              <a:rPr lang="en-US" sz="1600" dirty="0"/>
              <a:t>	“Why do you call Me, ‘Lord, Lord,’ and do not do what I say</a:t>
            </a:r>
            <a:r>
              <a:rPr lang="en-US" sz="1600" dirty="0" smtClean="0"/>
              <a:t>?” (</a:t>
            </a:r>
            <a:r>
              <a:rPr lang="en-US" sz="1600" dirty="0"/>
              <a:t>Luke 6:46</a:t>
            </a:r>
            <a:r>
              <a:rPr lang="en-US" sz="1600" dirty="0" smtClean="0"/>
              <a:t>)</a:t>
            </a:r>
          </a:p>
          <a:p>
            <a:pPr>
              <a:buNone/>
            </a:pPr>
            <a:r>
              <a:rPr lang="en-US" sz="1600" dirty="0"/>
              <a:t>	“If you love Me, you will keep My commandments.” (John 14:15)</a:t>
            </a:r>
            <a:endParaRPr lang="en-US" sz="1600" dirty="0" smtClean="0"/>
          </a:p>
        </p:txBody>
      </p:sp>
      <p:sp>
        <p:nvSpPr>
          <p:cNvPr id="2" name="Title 1"/>
          <p:cNvSpPr>
            <a:spLocks noGrp="1"/>
          </p:cNvSpPr>
          <p:nvPr>
            <p:ph type="title"/>
          </p:nvPr>
        </p:nvSpPr>
        <p:spPr/>
        <p:txBody>
          <a:bodyPr>
            <a:normAutofit fontScale="90000"/>
          </a:bodyPr>
          <a:lstStyle/>
          <a:p>
            <a:r>
              <a:rPr lang="en-US" dirty="0"/>
              <a:t>A Disciple Sees the Necessity of Obedience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spcBef>
                <a:spcPts val="0"/>
              </a:spcBef>
              <a:buNone/>
            </a:pPr>
            <a:r>
              <a:rPr lang="en-US" dirty="0" smtClean="0"/>
              <a:t>I. </a:t>
            </a:r>
            <a:r>
              <a:rPr lang="en-US" dirty="0"/>
              <a:t>Evidence of obedience to Jesus Christ  (2:3-6)</a:t>
            </a:r>
            <a:endParaRPr lang="en-US" dirty="0" smtClean="0"/>
          </a:p>
          <a:p>
            <a:pPr>
              <a:spcBef>
                <a:spcPts val="0"/>
              </a:spcBef>
              <a:buNone/>
            </a:pPr>
            <a:r>
              <a:rPr lang="en-US" dirty="0" smtClean="0"/>
              <a:t>	</a:t>
            </a:r>
            <a:r>
              <a:rPr lang="en-US" sz="2000" dirty="0" smtClean="0"/>
              <a:t> B. Test our faith by Following His Walk. (5-6)</a:t>
            </a:r>
          </a:p>
          <a:p>
            <a:pPr>
              <a:spcBef>
                <a:spcPts val="0"/>
              </a:spcBef>
              <a:buNone/>
            </a:pPr>
            <a:r>
              <a:rPr lang="en-US" sz="1600" dirty="0"/>
              <a:t>	</a:t>
            </a:r>
            <a:r>
              <a:rPr lang="en-US" sz="1600" dirty="0" smtClean="0"/>
              <a:t>	</a:t>
            </a:r>
            <a:r>
              <a:rPr lang="en-US" sz="1600" b="1" baseline="30000" dirty="0">
                <a:solidFill>
                  <a:schemeClr val="tx2"/>
                </a:solidFill>
              </a:rPr>
              <a:t>5 </a:t>
            </a:r>
            <a:r>
              <a:rPr lang="en-US" sz="1600" dirty="0" smtClean="0">
                <a:solidFill>
                  <a:schemeClr val="tx2"/>
                </a:solidFill>
              </a:rPr>
              <a:t>But whoever</a:t>
            </a:r>
            <a:r>
              <a:rPr lang="en-US" sz="1600" dirty="0">
                <a:solidFill>
                  <a:schemeClr val="tx2"/>
                </a:solidFill>
              </a:rPr>
              <a:t> keeps His word, in him the love of God has truly been </a:t>
            </a:r>
            <a:r>
              <a:rPr lang="en-US" sz="1600" dirty="0" smtClean="0">
                <a:solidFill>
                  <a:schemeClr val="tx2"/>
                </a:solidFill>
              </a:rPr>
              <a:t>	perfected</a:t>
            </a:r>
            <a:r>
              <a:rPr lang="en-US" sz="1600" dirty="0">
                <a:solidFill>
                  <a:schemeClr val="tx2"/>
                </a:solidFill>
              </a:rPr>
              <a:t>. By this we know that we are in Him: </a:t>
            </a:r>
            <a:r>
              <a:rPr lang="en-US" sz="1600" b="1" baseline="30000" dirty="0">
                <a:solidFill>
                  <a:schemeClr val="tx2"/>
                </a:solidFill>
              </a:rPr>
              <a:t>6 </a:t>
            </a:r>
            <a:r>
              <a:rPr lang="en-US" sz="1600" dirty="0">
                <a:solidFill>
                  <a:schemeClr val="tx2"/>
                </a:solidFill>
              </a:rPr>
              <a:t>the one who says </a:t>
            </a:r>
            <a:r>
              <a:rPr lang="en-US" sz="1600" dirty="0" smtClean="0">
                <a:solidFill>
                  <a:schemeClr val="tx2"/>
                </a:solidFill>
              </a:rPr>
              <a:t>	he</a:t>
            </a:r>
            <a:r>
              <a:rPr lang="en-US" sz="1600" dirty="0">
                <a:solidFill>
                  <a:schemeClr val="tx2"/>
                </a:solidFill>
              </a:rPr>
              <a:t> abides in </a:t>
            </a:r>
            <a:r>
              <a:rPr lang="en-US" sz="1600" dirty="0" smtClean="0">
                <a:solidFill>
                  <a:schemeClr val="tx2"/>
                </a:solidFill>
              </a:rPr>
              <a:t>Him</a:t>
            </a:r>
            <a:r>
              <a:rPr lang="en-US" sz="1600" dirty="0">
                <a:solidFill>
                  <a:schemeClr val="tx2"/>
                </a:solidFill>
              </a:rPr>
              <a:t> ought himself to walk in the same manner as He </a:t>
            </a:r>
            <a:r>
              <a:rPr lang="en-US" sz="1600" dirty="0" smtClean="0">
                <a:solidFill>
                  <a:schemeClr val="tx2"/>
                </a:solidFill>
              </a:rPr>
              <a:t>walked.</a:t>
            </a:r>
          </a:p>
          <a:p>
            <a:pPr>
              <a:spcBef>
                <a:spcPts val="0"/>
              </a:spcBef>
              <a:buNone/>
            </a:pPr>
            <a:endParaRPr lang="en-US" sz="1100" dirty="0"/>
          </a:p>
          <a:p>
            <a:pPr marL="0" indent="0">
              <a:spcBef>
                <a:spcPts val="0"/>
              </a:spcBef>
              <a:buNone/>
            </a:pPr>
            <a:r>
              <a:rPr lang="en-US" sz="1600" dirty="0"/>
              <a:t>“Your word is a lamp to my feet and a light to my path</a:t>
            </a:r>
            <a:r>
              <a:rPr lang="en-US" sz="1600" dirty="0" smtClean="0"/>
              <a:t>.”(Psalms 119:105</a:t>
            </a:r>
            <a:r>
              <a:rPr lang="en-US" sz="1600" dirty="0" smtClean="0"/>
              <a:t>)</a:t>
            </a:r>
          </a:p>
          <a:p>
            <a:pPr marL="0" indent="0">
              <a:spcBef>
                <a:spcPts val="0"/>
              </a:spcBef>
              <a:buNone/>
            </a:pPr>
            <a:endParaRPr lang="en-US" sz="1000" dirty="0"/>
          </a:p>
          <a:p>
            <a:pPr marL="0" indent="0">
              <a:spcBef>
                <a:spcPts val="0"/>
              </a:spcBef>
              <a:buNone/>
            </a:pPr>
            <a:r>
              <a:rPr lang="en-US" sz="1600" dirty="0"/>
              <a:t>“To whom God willed to make known what is the riches of the glory of this mystery among the Gentiles, </a:t>
            </a:r>
            <a:r>
              <a:rPr lang="en-US" sz="1600" dirty="0" smtClean="0"/>
              <a:t>which </a:t>
            </a:r>
            <a:r>
              <a:rPr lang="en-US" sz="1600" dirty="0"/>
              <a:t>is Christ in you, the hope of glory.”(</a:t>
            </a:r>
            <a:r>
              <a:rPr lang="en-US" sz="1600" dirty="0" smtClean="0"/>
              <a:t>Colossians </a:t>
            </a:r>
            <a:r>
              <a:rPr lang="en-US" sz="1600" dirty="0"/>
              <a:t>1:27</a:t>
            </a:r>
            <a:r>
              <a:rPr lang="en-US" sz="1600" dirty="0" smtClean="0"/>
              <a:t>)</a:t>
            </a:r>
          </a:p>
          <a:p>
            <a:pPr marL="0" indent="0">
              <a:spcBef>
                <a:spcPts val="0"/>
              </a:spcBef>
              <a:buNone/>
            </a:pPr>
            <a:endParaRPr lang="en-US" sz="1000" dirty="0"/>
          </a:p>
          <a:p>
            <a:pPr marL="0" indent="0">
              <a:spcBef>
                <a:spcPts val="0"/>
              </a:spcBef>
              <a:buNone/>
            </a:pPr>
            <a:r>
              <a:rPr lang="en-US" sz="1600" dirty="0"/>
              <a:t>“By this all men will know that you are My disciples, if you have love for one another</a:t>
            </a:r>
            <a:r>
              <a:rPr lang="en-US" sz="1600" dirty="0" smtClean="0"/>
              <a:t>.” (John 13:35)</a:t>
            </a:r>
          </a:p>
          <a:p>
            <a:pPr marL="0" indent="0">
              <a:spcBef>
                <a:spcPts val="0"/>
              </a:spcBef>
              <a:buNone/>
            </a:pPr>
            <a:endParaRPr lang="en-US" sz="1000" dirty="0" smtClean="0"/>
          </a:p>
          <a:p>
            <a:pPr marL="0" indent="0">
              <a:spcBef>
                <a:spcPts val="0"/>
              </a:spcBef>
              <a:buNone/>
            </a:pPr>
            <a:r>
              <a:rPr lang="en-US" sz="1600" dirty="0"/>
              <a:t>“the one who says he abides in Him ought himself to walk in the same manner as He walked</a:t>
            </a:r>
            <a:r>
              <a:rPr lang="en-US" sz="1600" dirty="0" smtClean="0"/>
              <a:t>.” (1 John 2:6)</a:t>
            </a:r>
          </a:p>
        </p:txBody>
      </p:sp>
      <p:sp>
        <p:nvSpPr>
          <p:cNvPr id="2" name="Title 1"/>
          <p:cNvSpPr>
            <a:spLocks noGrp="1"/>
          </p:cNvSpPr>
          <p:nvPr>
            <p:ph type="title"/>
          </p:nvPr>
        </p:nvSpPr>
        <p:spPr/>
        <p:txBody>
          <a:bodyPr>
            <a:normAutofit fontScale="90000"/>
          </a:bodyPr>
          <a:lstStyle/>
          <a:p>
            <a:r>
              <a:rPr lang="en-US" dirty="0"/>
              <a:t>A Disciple Sees the Necessity of Obedience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II. </a:t>
            </a:r>
            <a:r>
              <a:rPr lang="en-US" dirty="0"/>
              <a:t>Edict of obedience to Jesus Christ </a:t>
            </a:r>
            <a:r>
              <a:rPr lang="en-US" dirty="0" smtClean="0"/>
              <a:t>(2:7-8)</a:t>
            </a:r>
          </a:p>
          <a:p>
            <a:pPr marL="0" indent="0">
              <a:buNone/>
            </a:pPr>
            <a:endParaRPr lang="en-US" sz="1600" dirty="0" smtClean="0"/>
          </a:p>
          <a:p>
            <a:pPr marL="0" indent="0">
              <a:buNone/>
            </a:pPr>
            <a:r>
              <a:rPr lang="en-US" sz="2000" dirty="0"/>
              <a:t>Romans </a:t>
            </a:r>
            <a:r>
              <a:rPr lang="en-US" sz="2000" dirty="0" smtClean="0"/>
              <a:t>13:8-10</a:t>
            </a:r>
          </a:p>
          <a:p>
            <a:pPr marL="0" indent="0">
              <a:buNone/>
            </a:pPr>
            <a:r>
              <a:rPr lang="en-US" sz="2000" b="1" baseline="30000" dirty="0"/>
              <a:t>8 </a:t>
            </a:r>
            <a:r>
              <a:rPr lang="en-US" sz="2000" dirty="0"/>
              <a:t>Owe nothing to anyone except to love one another; for he who </a:t>
            </a:r>
            <a:r>
              <a:rPr lang="en-US" sz="2000" dirty="0" smtClean="0"/>
              <a:t>loves his </a:t>
            </a:r>
            <a:r>
              <a:rPr lang="en-US" sz="2000" dirty="0"/>
              <a:t>neighbor has fulfilled </a:t>
            </a:r>
            <a:r>
              <a:rPr lang="en-US" sz="2000" i="1" dirty="0"/>
              <a:t>the</a:t>
            </a:r>
            <a:r>
              <a:rPr lang="en-US" sz="2000" dirty="0"/>
              <a:t> law. </a:t>
            </a:r>
            <a:r>
              <a:rPr lang="en-US" sz="2000" b="1" baseline="30000" dirty="0"/>
              <a:t>9 </a:t>
            </a:r>
            <a:r>
              <a:rPr lang="en-US" sz="2000" dirty="0"/>
              <a:t>For this, “</a:t>
            </a:r>
            <a:r>
              <a:rPr lang="en-US" sz="2000" cap="small" dirty="0"/>
              <a:t>You shall not commit adultery, You shall not murder, You shall not steal, You shall not covet</a:t>
            </a:r>
            <a:r>
              <a:rPr lang="en-US" sz="2000" dirty="0"/>
              <a:t>,” and if there is any other commandment, it is summed up in this saying, “</a:t>
            </a:r>
            <a:r>
              <a:rPr lang="en-US" sz="2000" cap="small" dirty="0"/>
              <a:t>You shall love your neighbor as yourself</a:t>
            </a:r>
            <a:r>
              <a:rPr lang="en-US" sz="2000" dirty="0"/>
              <a:t>.” </a:t>
            </a:r>
            <a:r>
              <a:rPr lang="en-US" sz="2000" b="1" baseline="30000" dirty="0"/>
              <a:t>10 </a:t>
            </a:r>
            <a:r>
              <a:rPr lang="en-US" sz="2000" dirty="0" smtClean="0"/>
              <a:t>Love does </a:t>
            </a:r>
            <a:r>
              <a:rPr lang="en-US" sz="2000" dirty="0"/>
              <a:t>no wrong to a neighbor; therefore love is the fulfillment of </a:t>
            </a:r>
            <a:r>
              <a:rPr lang="en-US" sz="2000" i="1" dirty="0"/>
              <a:t>the</a:t>
            </a:r>
            <a:r>
              <a:rPr lang="en-US" sz="2000" dirty="0"/>
              <a:t> law.</a:t>
            </a:r>
            <a:endParaRPr lang="en-US" sz="2000" dirty="0" smtClean="0"/>
          </a:p>
          <a:p>
            <a:pPr>
              <a:buNone/>
            </a:pPr>
            <a:r>
              <a:rPr lang="en-US" sz="1600" dirty="0" smtClean="0"/>
              <a:t> </a:t>
            </a:r>
          </a:p>
          <a:p>
            <a:pPr>
              <a:buNone/>
            </a:pPr>
            <a:endParaRPr lang="en-US" sz="2000" dirty="0"/>
          </a:p>
          <a:p>
            <a:pPr>
              <a:buNone/>
            </a:pPr>
            <a:endParaRPr lang="en-US" sz="2000" dirty="0"/>
          </a:p>
        </p:txBody>
      </p:sp>
      <p:sp>
        <p:nvSpPr>
          <p:cNvPr id="2" name="Title 1"/>
          <p:cNvSpPr>
            <a:spLocks noGrp="1"/>
          </p:cNvSpPr>
          <p:nvPr>
            <p:ph type="title"/>
          </p:nvPr>
        </p:nvSpPr>
        <p:spPr/>
        <p:txBody>
          <a:bodyPr>
            <a:normAutofit fontScale="90000"/>
          </a:bodyPr>
          <a:lstStyle/>
          <a:p>
            <a:r>
              <a:rPr lang="en-US" dirty="0"/>
              <a:t>A Disciple Sees the Necessity of Obedience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II. </a:t>
            </a:r>
            <a:r>
              <a:rPr lang="en-US" dirty="0"/>
              <a:t>Edict of obedience to Jesus Christ </a:t>
            </a:r>
            <a:r>
              <a:rPr lang="en-US" dirty="0" smtClean="0"/>
              <a:t>(2:7-8)</a:t>
            </a:r>
          </a:p>
          <a:p>
            <a:pPr>
              <a:buNone/>
            </a:pPr>
            <a:r>
              <a:rPr lang="en-US" dirty="0"/>
              <a:t>	</a:t>
            </a:r>
            <a:r>
              <a:rPr lang="en-US" sz="2000" dirty="0" smtClean="0"/>
              <a:t>A. The Old Commandment (v7)</a:t>
            </a:r>
          </a:p>
          <a:p>
            <a:pPr lvl="1">
              <a:buNone/>
            </a:pPr>
            <a:r>
              <a:rPr lang="en-US" sz="1600" dirty="0" smtClean="0"/>
              <a:t>	</a:t>
            </a:r>
            <a:r>
              <a:rPr lang="en-US" sz="1600" b="1" baseline="30000" dirty="0" smtClean="0"/>
              <a:t>7 </a:t>
            </a:r>
            <a:r>
              <a:rPr lang="en-US" sz="1600" dirty="0" smtClean="0"/>
              <a:t>Beloved, I am not writing a new commandment to you, but an old commandment which you have had from the beginning; the old commandment is the word which you have heard.</a:t>
            </a:r>
          </a:p>
          <a:p>
            <a:pPr marL="0" indent="0">
              <a:buNone/>
            </a:pPr>
            <a:endParaRPr lang="en-US" sz="1000" dirty="0"/>
          </a:p>
          <a:p>
            <a:pPr marL="0" indent="0">
              <a:buNone/>
            </a:pPr>
            <a:r>
              <a:rPr lang="en-US" sz="1600" dirty="0" smtClean="0"/>
              <a:t>“</a:t>
            </a:r>
            <a:r>
              <a:rPr lang="en-US" sz="1600" dirty="0"/>
              <a:t>You shall love the </a:t>
            </a:r>
            <a:r>
              <a:rPr lang="en-US" sz="1600" cap="small" dirty="0"/>
              <a:t>Lord</a:t>
            </a:r>
            <a:r>
              <a:rPr lang="en-US" sz="1600" dirty="0"/>
              <a:t> your God with all your heart and with all your soul and with all your might.”(</a:t>
            </a:r>
            <a:r>
              <a:rPr lang="en-US" sz="1600" dirty="0" smtClean="0"/>
              <a:t>Deuteronomy </a:t>
            </a:r>
            <a:r>
              <a:rPr lang="en-US" sz="1600" dirty="0"/>
              <a:t>6:5) </a:t>
            </a:r>
            <a:endParaRPr lang="en-US" sz="1600" dirty="0" smtClean="0"/>
          </a:p>
          <a:p>
            <a:pPr marL="0" indent="0">
              <a:buNone/>
            </a:pPr>
            <a:endParaRPr lang="en-US" sz="1000" dirty="0"/>
          </a:p>
          <a:p>
            <a:pPr marL="0" indent="0">
              <a:buNone/>
            </a:pPr>
            <a:r>
              <a:rPr lang="en-US" sz="1600" dirty="0" smtClean="0"/>
              <a:t>“</a:t>
            </a:r>
            <a:r>
              <a:rPr lang="en-US" sz="1600" dirty="0"/>
              <a:t>You shall not take vengeance, nor bear any grudge against the sons of your people, but you shall love your neighbor as yourself</a:t>
            </a:r>
            <a:r>
              <a:rPr lang="en-US" sz="1600" dirty="0" smtClean="0"/>
              <a:t>.”(Leviticus 19:8) </a:t>
            </a:r>
            <a:endParaRPr lang="en-US" sz="1600" dirty="0" smtClean="0"/>
          </a:p>
          <a:p>
            <a:pPr marL="0" indent="0">
              <a:buNone/>
            </a:pPr>
            <a:endParaRPr lang="en-US" sz="1000" dirty="0"/>
          </a:p>
          <a:p>
            <a:pPr marL="0" indent="0">
              <a:buNone/>
            </a:pPr>
            <a:r>
              <a:rPr lang="en-US" sz="1600" dirty="0" smtClean="0"/>
              <a:t>“</a:t>
            </a:r>
            <a:r>
              <a:rPr lang="en-US" sz="1600" dirty="0"/>
              <a:t>For the whole Law is fulfilled in one word, in the </a:t>
            </a:r>
            <a:r>
              <a:rPr lang="en-US" sz="1600" i="1" dirty="0"/>
              <a:t>statement</a:t>
            </a:r>
            <a:r>
              <a:rPr lang="en-US" sz="1600" dirty="0"/>
              <a:t>, “</a:t>
            </a:r>
            <a:r>
              <a:rPr lang="en-US" sz="1600" cap="small" dirty="0"/>
              <a:t>You shall love your neighbor as yourself</a:t>
            </a:r>
            <a:r>
              <a:rPr lang="en-US" sz="1600" dirty="0"/>
              <a:t>.”(</a:t>
            </a:r>
            <a:r>
              <a:rPr lang="en-US" sz="1600" dirty="0" smtClean="0"/>
              <a:t>Galatians </a:t>
            </a:r>
            <a:r>
              <a:rPr lang="en-US" sz="1600" dirty="0"/>
              <a:t>5:14)</a:t>
            </a:r>
          </a:p>
        </p:txBody>
      </p:sp>
      <p:sp>
        <p:nvSpPr>
          <p:cNvPr id="2" name="Title 1"/>
          <p:cNvSpPr>
            <a:spLocks noGrp="1"/>
          </p:cNvSpPr>
          <p:nvPr>
            <p:ph type="title"/>
          </p:nvPr>
        </p:nvSpPr>
        <p:spPr/>
        <p:txBody>
          <a:bodyPr>
            <a:normAutofit fontScale="90000"/>
          </a:bodyPr>
          <a:lstStyle/>
          <a:p>
            <a:r>
              <a:rPr lang="en-US" dirty="0"/>
              <a:t>A Disciple Sees the Necessity of Obedience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1552</TotalTime>
  <Words>308</Words>
  <Application>Microsoft Office PowerPoint</Application>
  <PresentationFormat>On-screen Show (4:3)</PresentationFormat>
  <Paragraphs>115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Paper</vt:lpstr>
      <vt:lpstr>Be Transformed</vt:lpstr>
      <vt:lpstr>A Disciple Sees the Necessity of Obedience</vt:lpstr>
      <vt:lpstr>A Disciple Sees the Necessity of Obedience</vt:lpstr>
      <vt:lpstr>A Disciple Sees the Necessity of Obedience</vt:lpstr>
      <vt:lpstr>A Disciple Sees the Necessity of Obedience</vt:lpstr>
      <vt:lpstr>A Disciple Sees the Necessity of Obedience</vt:lpstr>
      <vt:lpstr>A Disciple Sees the Necessity of Obedience</vt:lpstr>
      <vt:lpstr>A Disciple Sees the Necessity of Obedience</vt:lpstr>
      <vt:lpstr>A Disciple Sees the Necessity of Obedience</vt:lpstr>
      <vt:lpstr>A Disciple Sees the Necessity of Obedience</vt:lpstr>
      <vt:lpstr>A Disciple Sees the Necessity of Obedience</vt:lpstr>
      <vt:lpstr>A Disciple Sees the Necessity of Obedience</vt:lpstr>
      <vt:lpstr>A Disciple Sees the Necessity of Obedience</vt:lpstr>
      <vt:lpstr>A Disciple Sees the Necessity of Obedience</vt:lpstr>
      <vt:lpstr>A Disciple Sees the Necessity of Obedience</vt:lpstr>
      <vt:lpstr>A Disciple Sees the Necessity of Obedience</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Brett's Workhorse</dc:creator>
  <cp:lastModifiedBy>Brett's Workhorse</cp:lastModifiedBy>
  <cp:revision>17</cp:revision>
  <dcterms:created xsi:type="dcterms:W3CDTF">2018-06-16T17:31:42Z</dcterms:created>
  <dcterms:modified xsi:type="dcterms:W3CDTF">2018-06-17T19:43:45Z</dcterms:modified>
</cp:coreProperties>
</file>